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8" r:id="rId3"/>
    <p:sldId id="259" r:id="rId4"/>
    <p:sldId id="277" r:id="rId5"/>
    <p:sldId id="278" r:id="rId6"/>
    <p:sldId id="276" r:id="rId7"/>
    <p:sldId id="273" r:id="rId8"/>
    <p:sldId id="279" r:id="rId9"/>
    <p:sldId id="280" r:id="rId10"/>
    <p:sldId id="282" r:id="rId11"/>
    <p:sldId id="281" r:id="rId12"/>
    <p:sldId id="283" r:id="rId13"/>
    <p:sldId id="284" r:id="rId14"/>
    <p:sldId id="285" r:id="rId15"/>
    <p:sldId id="286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ro Ade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33282030017256"/>
          <c:y val="7.1379619984563186E-2"/>
          <c:w val="0.81518924819975436"/>
          <c:h val="0.80211965339025748"/>
        </c:manualLayout>
      </c:layout>
      <c:areaChart>
        <c:grouping val="stacked"/>
        <c:varyColors val="0"/>
        <c:ser>
          <c:idx val="0"/>
          <c:order val="1"/>
          <c:spPr>
            <a:noFill/>
          </c:spPr>
          <c:cat>
            <c:numRef>
              <c:f>Charts!$I$39:$M$39</c:f>
              <c:numCache>
                <c:formatCode>General</c:formatCode>
                <c:ptCount val="5"/>
                <c:pt idx="0">
                  <c:v>2008</c:v>
                </c:pt>
                <c:pt idx="1">
                  <c:v>2018</c:v>
                </c:pt>
                <c:pt idx="2">
                  <c:v>2020</c:v>
                </c:pt>
                <c:pt idx="3">
                  <c:v>2030</c:v>
                </c:pt>
                <c:pt idx="4">
                  <c:v>2045</c:v>
                </c:pt>
              </c:numCache>
            </c:numRef>
          </c:cat>
          <c:val>
            <c:numRef>
              <c:f>Charts!$I$40:$M$40</c:f>
              <c:numCache>
                <c:formatCode>_(* #,##0_);_(* \(#,##0\);_(* "-"??_);_(@_)</c:formatCode>
                <c:ptCount val="5"/>
                <c:pt idx="0">
                  <c:v>330285</c:v>
                </c:pt>
                <c:pt idx="1">
                  <c:v>266890</c:v>
                </c:pt>
                <c:pt idx="2">
                  <c:v>268490</c:v>
                </c:pt>
                <c:pt idx="3">
                  <c:v>276843</c:v>
                </c:pt>
                <c:pt idx="4">
                  <c:v>290368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9-46AE-BCFA-8EC2D4636F56}"/>
            </c:ext>
          </c:extLst>
        </c:ser>
        <c:ser>
          <c:idx val="1"/>
          <c:order val="2"/>
          <c:tx>
            <c:strRef>
              <c:f>Charts!$H$43</c:f>
              <c:strCache>
                <c:ptCount val="1"/>
                <c:pt idx="0">
                  <c:v>State Reduction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Charts!$I$39:$M$39</c:f>
              <c:numCache>
                <c:formatCode>General</c:formatCode>
                <c:ptCount val="5"/>
                <c:pt idx="0">
                  <c:v>2008</c:v>
                </c:pt>
                <c:pt idx="1">
                  <c:v>2018</c:v>
                </c:pt>
                <c:pt idx="2">
                  <c:v>2020</c:v>
                </c:pt>
                <c:pt idx="3">
                  <c:v>2030</c:v>
                </c:pt>
                <c:pt idx="4">
                  <c:v>2045</c:v>
                </c:pt>
              </c:numCache>
            </c:numRef>
          </c:cat>
          <c:val>
            <c:numRef>
              <c:f>Charts!$I$43:$M$43</c:f>
              <c:numCache>
                <c:formatCode>_(* #,##0_);_(* \(#,##0\);_(* "-"??_);_(@_)</c:formatCode>
                <c:ptCount val="5"/>
                <c:pt idx="1">
                  <c:v>0</c:v>
                </c:pt>
                <c:pt idx="2">
                  <c:v>-9429</c:v>
                </c:pt>
                <c:pt idx="3">
                  <c:v>-71996</c:v>
                </c:pt>
                <c:pt idx="4">
                  <c:v>-124476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49-46AE-BCFA-8EC2D4636F56}"/>
            </c:ext>
          </c:extLst>
        </c:ser>
        <c:ser>
          <c:idx val="2"/>
          <c:order val="3"/>
          <c:tx>
            <c:strRef>
              <c:f>Charts!$H$44</c:f>
              <c:strCache>
                <c:ptCount val="1"/>
                <c:pt idx="0">
                  <c:v>Local Reduction w 2030 Measures</c:v>
                </c:pt>
              </c:strCache>
            </c:strRef>
          </c:tx>
          <c:spPr>
            <a:solidFill>
              <a:schemeClr val="accent5"/>
            </a:solidFill>
          </c:spPr>
          <c:cat>
            <c:numRef>
              <c:f>Charts!$I$39:$M$39</c:f>
              <c:numCache>
                <c:formatCode>General</c:formatCode>
                <c:ptCount val="5"/>
                <c:pt idx="0">
                  <c:v>2008</c:v>
                </c:pt>
                <c:pt idx="1">
                  <c:v>2018</c:v>
                </c:pt>
                <c:pt idx="2">
                  <c:v>2020</c:v>
                </c:pt>
                <c:pt idx="3">
                  <c:v>2030</c:v>
                </c:pt>
                <c:pt idx="4">
                  <c:v>2045</c:v>
                </c:pt>
              </c:numCache>
            </c:numRef>
          </c:cat>
          <c:val>
            <c:numRef>
              <c:f>Charts!$I$44:$M$44</c:f>
              <c:numCache>
                <c:formatCode>_(* #,##0_);_(* \(#,##0\);_(* "-"??_);_(@_)</c:formatCode>
                <c:ptCount val="5"/>
                <c:pt idx="1">
                  <c:v>0</c:v>
                </c:pt>
                <c:pt idx="2">
                  <c:v>0</c:v>
                </c:pt>
                <c:pt idx="3">
                  <c:v>-60701.980986114511</c:v>
                </c:pt>
                <c:pt idx="4">
                  <c:v>-60480.100209039789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49-46AE-BCFA-8EC2D4636F56}"/>
            </c:ext>
          </c:extLst>
        </c:ser>
        <c:ser>
          <c:idx val="3"/>
          <c:order val="4"/>
          <c:tx>
            <c:strRef>
              <c:f>Charts!$H$45</c:f>
              <c:strCache>
                <c:ptCount val="1"/>
              </c:strCache>
            </c:strRef>
          </c:tx>
          <c:spPr>
            <a:pattFill prst="wdDnDiag">
              <a:fgClr>
                <a:schemeClr val="accent2"/>
              </a:fgClr>
              <a:bgClr>
                <a:schemeClr val="bg1"/>
              </a:bgClr>
            </a:pattFill>
          </c:spPr>
          <c:cat>
            <c:numRef>
              <c:f>Charts!$I$39:$M$39</c:f>
              <c:numCache>
                <c:formatCode>General</c:formatCode>
                <c:ptCount val="5"/>
                <c:pt idx="0">
                  <c:v>2008</c:v>
                </c:pt>
                <c:pt idx="1">
                  <c:v>2018</c:v>
                </c:pt>
                <c:pt idx="2">
                  <c:v>2020</c:v>
                </c:pt>
                <c:pt idx="3">
                  <c:v>2030</c:v>
                </c:pt>
                <c:pt idx="4">
                  <c:v>2045</c:v>
                </c:pt>
              </c:numCache>
            </c:numRef>
          </c:cat>
          <c:val>
            <c:numRef>
              <c:f>Charts!$I$45:$M$45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4249-46AE-BCFA-8EC2D4636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892224"/>
        <c:axId val="287890048"/>
      </c:areaChart>
      <c:scatterChart>
        <c:scatterStyle val="lineMarker"/>
        <c:varyColors val="0"/>
        <c:ser>
          <c:idx val="4"/>
          <c:order val="0"/>
          <c:tx>
            <c:strRef>
              <c:f>Charts!$H$40</c:f>
              <c:strCache>
                <c:ptCount val="1"/>
                <c:pt idx="0">
                  <c:v>BAU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Charts!$I$39:$M$39</c:f>
              <c:numCache>
                <c:formatCode>General</c:formatCode>
                <c:ptCount val="5"/>
                <c:pt idx="0">
                  <c:v>2008</c:v>
                </c:pt>
                <c:pt idx="1">
                  <c:v>2018</c:v>
                </c:pt>
                <c:pt idx="2">
                  <c:v>2020</c:v>
                </c:pt>
                <c:pt idx="3">
                  <c:v>2030</c:v>
                </c:pt>
                <c:pt idx="4">
                  <c:v>2045</c:v>
                </c:pt>
              </c:numCache>
            </c:numRef>
          </c:xVal>
          <c:yVal>
            <c:numRef>
              <c:f>Charts!$I$40:$M$40</c:f>
              <c:numCache>
                <c:formatCode>_(* #,##0_);_(* \(#,##0\);_(* "-"??_);_(@_)</c:formatCode>
                <c:ptCount val="5"/>
                <c:pt idx="0">
                  <c:v>330285</c:v>
                </c:pt>
                <c:pt idx="1">
                  <c:v>266890</c:v>
                </c:pt>
                <c:pt idx="2">
                  <c:v>268490</c:v>
                </c:pt>
                <c:pt idx="3">
                  <c:v>276843</c:v>
                </c:pt>
                <c:pt idx="4">
                  <c:v>290368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249-46AE-BCFA-8EC2D4636F56}"/>
            </c:ext>
          </c:extLst>
        </c:ser>
        <c:ser>
          <c:idx val="5"/>
          <c:order val="5"/>
          <c:tx>
            <c:strRef>
              <c:f>Charts!$H$42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5"/>
            <c:spPr>
              <a:solidFill>
                <a:schemeClr val="tx1"/>
              </a:solidFill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249-46AE-BCFA-8EC2D4636F5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49-46AE-BCFA-8EC2D4636F5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49-46AE-BCFA-8EC2D4636F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Charts!$J$39:$M$39</c:f>
              <c:numCache>
                <c:formatCode>General</c:formatCode>
                <c:ptCount val="4"/>
                <c:pt idx="0">
                  <c:v>2018</c:v>
                </c:pt>
                <c:pt idx="1">
                  <c:v>2020</c:v>
                </c:pt>
                <c:pt idx="2">
                  <c:v>2030</c:v>
                </c:pt>
                <c:pt idx="3">
                  <c:v>2045</c:v>
                </c:pt>
              </c:numCache>
            </c:numRef>
          </c:xVal>
          <c:yVal>
            <c:numRef>
              <c:f>Charts!$J$42:$M$42</c:f>
              <c:numCache>
                <c:formatCode>_(* #,##0_);_(* \(#,##0\);_(* "-"??_);_(@_)</c:formatCode>
                <c:ptCount val="4"/>
                <c:pt idx="1">
                  <c:v>280742</c:v>
                </c:pt>
                <c:pt idx="2">
                  <c:v>168445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249-46AE-BCFA-8EC2D4636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7892224"/>
        <c:axId val="287890048"/>
      </c:scatterChart>
      <c:valAx>
        <c:axId val="28789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MT CO</a:t>
                </a:r>
                <a:r>
                  <a:rPr lang="en-US" baseline="-25000"/>
                  <a:t>2</a:t>
                </a:r>
                <a:r>
                  <a:rPr lang="en-US"/>
                  <a:t>e</a:t>
                </a:r>
              </a:p>
            </c:rich>
          </c:tx>
          <c:overlay val="0"/>
        </c:title>
        <c:numFmt formatCode="_(* #,##0_);_(* \(#,##0\);_(* &quot;-&quot;??_);_(@_)" sourceLinked="1"/>
        <c:majorTickMark val="none"/>
        <c:minorTickMark val="none"/>
        <c:tickLblPos val="low"/>
        <c:crossAx val="287892224"/>
        <c:crosses val="autoZero"/>
        <c:crossBetween val="between"/>
      </c:valAx>
      <c:dateAx>
        <c:axId val="28789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crossAx val="287890048"/>
        <c:crosses val="autoZero"/>
        <c:auto val="0"/>
        <c:lblOffset val="100"/>
        <c:baseTimeUnit val="days"/>
      </c:dateAx>
      <c:spPr>
        <a:noFill/>
        <a:ln w="25400">
          <a:noFill/>
        </a:ln>
        <a:effectLst/>
      </c:spPr>
    </c:plotArea>
    <c:legend>
      <c:legendPos val="l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5555555555555556"/>
          <c:y val="0.44776677887310296"/>
          <c:w val="0.3857343832020998"/>
          <c:h val="0.391458615194531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FEF4F-7997-41FB-BEF6-638BA02C24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876CE-F063-41A2-B5DA-E5B74C318E34}">
      <dgm:prSet phldrT="[Text]" custT="1"/>
      <dgm:spPr/>
      <dgm:t>
        <a:bodyPr/>
        <a:lstStyle/>
        <a:p>
          <a:r>
            <a:rPr lang="en-US" sz="1100" dirty="0" smtClean="0"/>
            <a:t>Emissions Category</a:t>
          </a:r>
          <a:endParaRPr lang="en-US" sz="1100" dirty="0"/>
        </a:p>
      </dgm:t>
    </dgm:pt>
    <dgm:pt modelId="{270284AB-7F6A-43A8-B5A7-833FF6057772}" type="parTrans" cxnId="{4E35F39B-F755-4CA7-AE54-6952098A96E3}">
      <dgm:prSet/>
      <dgm:spPr/>
      <dgm:t>
        <a:bodyPr/>
        <a:lstStyle/>
        <a:p>
          <a:endParaRPr lang="en-US"/>
        </a:p>
      </dgm:t>
    </dgm:pt>
    <dgm:pt modelId="{CF3602E0-D996-4707-9145-D4B0919081F6}" type="sibTrans" cxnId="{4E35F39B-F755-4CA7-AE54-6952098A96E3}">
      <dgm:prSet/>
      <dgm:spPr/>
      <dgm:t>
        <a:bodyPr/>
        <a:lstStyle/>
        <a:p>
          <a:endParaRPr lang="en-US"/>
        </a:p>
      </dgm:t>
    </dgm:pt>
    <dgm:pt modelId="{CBC5369B-EC5B-4AD1-9334-F693A7E851A3}">
      <dgm:prSet phldrT="[Text]" custT="1"/>
      <dgm:spPr/>
      <dgm:t>
        <a:bodyPr/>
        <a:lstStyle/>
        <a:p>
          <a:r>
            <a:rPr lang="en-US" sz="1100" dirty="0" smtClean="0"/>
            <a:t>Effected Land Use</a:t>
          </a:r>
          <a:endParaRPr lang="en-US" sz="1100" dirty="0"/>
        </a:p>
      </dgm:t>
    </dgm:pt>
    <dgm:pt modelId="{0336B53F-1922-474D-BB0F-CDA890B9930B}" type="parTrans" cxnId="{0A51E0F4-FC0D-47BB-B8B5-4AC21718D25F}">
      <dgm:prSet/>
      <dgm:spPr/>
      <dgm:t>
        <a:bodyPr/>
        <a:lstStyle/>
        <a:p>
          <a:endParaRPr lang="en-US"/>
        </a:p>
      </dgm:t>
    </dgm:pt>
    <dgm:pt modelId="{86B2CD2A-FF32-4C95-8BB0-82A46F05B7FC}" type="sibTrans" cxnId="{0A51E0F4-FC0D-47BB-B8B5-4AC21718D25F}">
      <dgm:prSet/>
      <dgm:spPr/>
      <dgm:t>
        <a:bodyPr/>
        <a:lstStyle/>
        <a:p>
          <a:endParaRPr lang="en-US"/>
        </a:p>
      </dgm:t>
    </dgm:pt>
    <dgm:pt modelId="{D20CBE93-C23C-47D4-AEED-F66CFCDC6285}">
      <dgm:prSet phldrT="[Text]" custT="1"/>
      <dgm:spPr/>
      <dgm:t>
        <a:bodyPr/>
        <a:lstStyle/>
        <a:p>
          <a:r>
            <a:rPr lang="en-US" sz="1100" dirty="0" smtClean="0"/>
            <a:t>Goals</a:t>
          </a:r>
          <a:endParaRPr lang="en-US" sz="1100" dirty="0"/>
        </a:p>
      </dgm:t>
    </dgm:pt>
    <dgm:pt modelId="{46C3EA4F-0F38-4810-B1C7-2BC876D410E2}" type="parTrans" cxnId="{84A0B949-71DD-48D3-B4F3-41EAAF50645C}">
      <dgm:prSet/>
      <dgm:spPr/>
      <dgm:t>
        <a:bodyPr/>
        <a:lstStyle/>
        <a:p>
          <a:endParaRPr lang="en-US"/>
        </a:p>
      </dgm:t>
    </dgm:pt>
    <dgm:pt modelId="{741E6732-B2E1-4214-8B62-2192C2D7267D}" type="sibTrans" cxnId="{84A0B949-71DD-48D3-B4F3-41EAAF50645C}">
      <dgm:prSet/>
      <dgm:spPr/>
      <dgm:t>
        <a:bodyPr/>
        <a:lstStyle/>
        <a:p>
          <a:endParaRPr lang="en-US"/>
        </a:p>
      </dgm:t>
    </dgm:pt>
    <dgm:pt modelId="{42823BCD-F8AF-4C23-89D9-533262ABACF8}">
      <dgm:prSet/>
      <dgm:spPr/>
      <dgm:t>
        <a:bodyPr/>
        <a:lstStyle/>
        <a:p>
          <a:r>
            <a:rPr lang="en-US" dirty="0" smtClean="0"/>
            <a:t>Residential/Commercial Energy, On-Road Transportation, Water/Wastewater, Solid Waste, Advanced Measures, Clean Energy</a:t>
          </a:r>
          <a:endParaRPr lang="en-US" dirty="0"/>
        </a:p>
      </dgm:t>
    </dgm:pt>
    <dgm:pt modelId="{E740449E-BA61-4F1C-9C24-381A32FCE442}" type="parTrans" cxnId="{E916DCDA-610D-4C0F-91E5-8ED578311ED1}">
      <dgm:prSet/>
      <dgm:spPr/>
      <dgm:t>
        <a:bodyPr/>
        <a:lstStyle/>
        <a:p>
          <a:endParaRPr lang="en-US"/>
        </a:p>
      </dgm:t>
    </dgm:pt>
    <dgm:pt modelId="{F899BFD1-C87E-4F9F-9473-59703608B2D3}" type="sibTrans" cxnId="{E916DCDA-610D-4C0F-91E5-8ED578311ED1}">
      <dgm:prSet/>
      <dgm:spPr/>
      <dgm:t>
        <a:bodyPr/>
        <a:lstStyle/>
        <a:p>
          <a:endParaRPr lang="en-US"/>
        </a:p>
      </dgm:t>
    </dgm:pt>
    <dgm:pt modelId="{FC9C68E2-BE30-49A8-AA84-1A390CEB7336}">
      <dgm:prSet/>
      <dgm:spPr/>
      <dgm:t>
        <a:bodyPr/>
        <a:lstStyle/>
        <a:p>
          <a:r>
            <a:rPr lang="en-US" dirty="0" smtClean="0"/>
            <a:t>Residential and Commercial Land Uses</a:t>
          </a:r>
          <a:endParaRPr lang="en-US" dirty="0"/>
        </a:p>
      </dgm:t>
    </dgm:pt>
    <dgm:pt modelId="{A75818FB-6B48-420F-856B-3BFFADB4A8C8}" type="parTrans" cxnId="{7D7353B9-D2BE-48CE-A5D2-01A775A96788}">
      <dgm:prSet/>
      <dgm:spPr/>
      <dgm:t>
        <a:bodyPr/>
        <a:lstStyle/>
        <a:p>
          <a:endParaRPr lang="en-US"/>
        </a:p>
      </dgm:t>
    </dgm:pt>
    <dgm:pt modelId="{ADC370C6-305C-4E41-A136-7F37FD35C3C9}" type="sibTrans" cxnId="{7D7353B9-D2BE-48CE-A5D2-01A775A96788}">
      <dgm:prSet/>
      <dgm:spPr/>
      <dgm:t>
        <a:bodyPr/>
        <a:lstStyle/>
        <a:p>
          <a:endParaRPr lang="en-US"/>
        </a:p>
      </dgm:t>
    </dgm:pt>
    <dgm:pt modelId="{C1C350D2-0F84-4D9F-998F-AB7121391888}">
      <dgm:prSet/>
      <dgm:spPr/>
      <dgm:t>
        <a:bodyPr/>
        <a:lstStyle/>
        <a:p>
          <a:r>
            <a:rPr lang="en-US" dirty="0" smtClean="0"/>
            <a:t>Objectives </a:t>
          </a:r>
          <a:endParaRPr lang="en-US" dirty="0"/>
        </a:p>
      </dgm:t>
    </dgm:pt>
    <dgm:pt modelId="{476276BC-528A-4923-9CA7-487A2990E698}" type="parTrans" cxnId="{F291C46E-0FE9-4FAB-A23A-27133405C980}">
      <dgm:prSet/>
      <dgm:spPr/>
      <dgm:t>
        <a:bodyPr/>
        <a:lstStyle/>
        <a:p>
          <a:endParaRPr lang="en-US"/>
        </a:p>
      </dgm:t>
    </dgm:pt>
    <dgm:pt modelId="{65D2F32A-DFB1-4132-B2F0-FE1196C9B6BE}" type="sibTrans" cxnId="{F291C46E-0FE9-4FAB-A23A-27133405C980}">
      <dgm:prSet/>
      <dgm:spPr/>
      <dgm:t>
        <a:bodyPr/>
        <a:lstStyle/>
        <a:p>
          <a:endParaRPr lang="en-US"/>
        </a:p>
      </dgm:t>
    </dgm:pt>
    <dgm:pt modelId="{48BB04F9-D50B-4261-BA8D-74C7255F133A}" type="pres">
      <dgm:prSet presAssocID="{0D7FEF4F-7997-41FB-BEF6-638BA02C24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59C779-2580-441A-85DF-7AF70D7C0577}" type="pres">
      <dgm:prSet presAssocID="{0AD876CE-F063-41A2-B5DA-E5B74C318E34}" presName="parentLin" presStyleCnt="0"/>
      <dgm:spPr/>
    </dgm:pt>
    <dgm:pt modelId="{9FD3077D-F18E-459C-B4E4-C434812717AA}" type="pres">
      <dgm:prSet presAssocID="{0AD876CE-F063-41A2-B5DA-E5B74C318E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481323-0575-405F-8934-CA214BC5BDFD}" type="pres">
      <dgm:prSet presAssocID="{0AD876CE-F063-41A2-B5DA-E5B74C318E34}" presName="parentText" presStyleLbl="node1" presStyleIdx="0" presStyleCnt="3" custScaleX="87513" custScaleY="75673" custLinFactNeighborX="52682" custLinFactNeighborY="-45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E1A20-53BF-4F25-A057-5FB80AD104DB}" type="pres">
      <dgm:prSet presAssocID="{0AD876CE-F063-41A2-B5DA-E5B74C318E34}" presName="negativeSpace" presStyleCnt="0"/>
      <dgm:spPr/>
    </dgm:pt>
    <dgm:pt modelId="{CE75A492-67E0-4206-A7B7-6F4104B0C474}" type="pres">
      <dgm:prSet presAssocID="{0AD876CE-F063-41A2-B5DA-E5B74C318E3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DDDCB-AFD1-4368-A12F-09E5023C5925}" type="pres">
      <dgm:prSet presAssocID="{CF3602E0-D996-4707-9145-D4B0919081F6}" presName="spaceBetweenRectangles" presStyleCnt="0"/>
      <dgm:spPr/>
    </dgm:pt>
    <dgm:pt modelId="{EC5B2486-8A72-40B3-966B-0D3775A1C14C}" type="pres">
      <dgm:prSet presAssocID="{CBC5369B-EC5B-4AD1-9334-F693A7E851A3}" presName="parentLin" presStyleCnt="0"/>
      <dgm:spPr/>
    </dgm:pt>
    <dgm:pt modelId="{086E73D3-370F-44D6-BB5E-A8DA2244DD7F}" type="pres">
      <dgm:prSet presAssocID="{CBC5369B-EC5B-4AD1-9334-F693A7E851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133F8B2-F2B0-48C4-83D1-7FBD2B5F851E}" type="pres">
      <dgm:prSet presAssocID="{CBC5369B-EC5B-4AD1-9334-F693A7E851A3}" presName="parentText" presStyleLbl="node1" presStyleIdx="1" presStyleCnt="3" custScaleX="94196" custScaleY="88668" custLinFactNeighborX="-3213" custLinFactNeighborY="134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0E361-6C95-4F19-84A7-32BF536D2B18}" type="pres">
      <dgm:prSet presAssocID="{CBC5369B-EC5B-4AD1-9334-F693A7E851A3}" presName="negativeSpace" presStyleCnt="0"/>
      <dgm:spPr/>
    </dgm:pt>
    <dgm:pt modelId="{DBDCD9FC-5652-4391-AE01-EF8438BEDC15}" type="pres">
      <dgm:prSet presAssocID="{CBC5369B-EC5B-4AD1-9334-F693A7E851A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AE3E2-D7B6-47C1-95EB-565E62E8FEAE}" type="pres">
      <dgm:prSet presAssocID="{86B2CD2A-FF32-4C95-8BB0-82A46F05B7FC}" presName="spaceBetweenRectangles" presStyleCnt="0"/>
      <dgm:spPr/>
    </dgm:pt>
    <dgm:pt modelId="{8454DFEC-BEBD-4AB1-97EC-297324339FE7}" type="pres">
      <dgm:prSet presAssocID="{D20CBE93-C23C-47D4-AEED-F66CFCDC6285}" presName="parentLin" presStyleCnt="0"/>
      <dgm:spPr/>
    </dgm:pt>
    <dgm:pt modelId="{9E520F4E-B2A2-4D8B-9ED1-AEB2566A39BF}" type="pres">
      <dgm:prSet presAssocID="{D20CBE93-C23C-47D4-AEED-F66CFCDC628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0B171A1-39AD-46B5-82C1-AE1C23E8D1E7}" type="pres">
      <dgm:prSet presAssocID="{D20CBE93-C23C-47D4-AEED-F66CFCDC6285}" presName="parentText" presStyleLbl="node1" presStyleIdx="2" presStyleCnt="3" custScaleX="93974" custScaleY="84427" custLinFactNeighborX="1449" custLinFactNeighborY="25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EF689-C20A-4C8F-8473-70B90AD4CA01}" type="pres">
      <dgm:prSet presAssocID="{D20CBE93-C23C-47D4-AEED-F66CFCDC6285}" presName="negativeSpace" presStyleCnt="0"/>
      <dgm:spPr/>
    </dgm:pt>
    <dgm:pt modelId="{F87DE0DD-73D5-4BF8-A6DC-51CE5CF7ED8D}" type="pres">
      <dgm:prSet presAssocID="{D20CBE93-C23C-47D4-AEED-F66CFCDC628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592218-7EAE-49F5-99DE-0BBC1C3A2A08}" type="presOf" srcId="{0AD876CE-F063-41A2-B5DA-E5B74C318E34}" destId="{9FD3077D-F18E-459C-B4E4-C434812717AA}" srcOrd="0" destOrd="0" presId="urn:microsoft.com/office/officeart/2005/8/layout/list1"/>
    <dgm:cxn modelId="{915BF8E8-32AE-4942-AD27-DEE3EEDF951C}" type="presOf" srcId="{CBC5369B-EC5B-4AD1-9334-F693A7E851A3}" destId="{6133F8B2-F2B0-48C4-83D1-7FBD2B5F851E}" srcOrd="1" destOrd="0" presId="urn:microsoft.com/office/officeart/2005/8/layout/list1"/>
    <dgm:cxn modelId="{AD619390-0F8E-44A1-BA7C-75E10D8F988D}" type="presOf" srcId="{D20CBE93-C23C-47D4-AEED-F66CFCDC6285}" destId="{9E520F4E-B2A2-4D8B-9ED1-AEB2566A39BF}" srcOrd="0" destOrd="0" presId="urn:microsoft.com/office/officeart/2005/8/layout/list1"/>
    <dgm:cxn modelId="{A0FC38E4-E527-49B0-9ABA-21C80E3B770B}" type="presOf" srcId="{0AD876CE-F063-41A2-B5DA-E5B74C318E34}" destId="{81481323-0575-405F-8934-CA214BC5BDFD}" srcOrd="1" destOrd="0" presId="urn:microsoft.com/office/officeart/2005/8/layout/list1"/>
    <dgm:cxn modelId="{84A0B949-71DD-48D3-B4F3-41EAAF50645C}" srcId="{0D7FEF4F-7997-41FB-BEF6-638BA02C24FF}" destId="{D20CBE93-C23C-47D4-AEED-F66CFCDC6285}" srcOrd="2" destOrd="0" parTransId="{46C3EA4F-0F38-4810-B1C7-2BC876D410E2}" sibTransId="{741E6732-B2E1-4214-8B62-2192C2D7267D}"/>
    <dgm:cxn modelId="{7C2217C1-EB68-43B2-B6FF-FAF470B30D02}" type="presOf" srcId="{FC9C68E2-BE30-49A8-AA84-1A390CEB7336}" destId="{DBDCD9FC-5652-4391-AE01-EF8438BEDC15}" srcOrd="0" destOrd="0" presId="urn:microsoft.com/office/officeart/2005/8/layout/list1"/>
    <dgm:cxn modelId="{007F0E3B-83A3-4A19-A233-E453580BEE34}" type="presOf" srcId="{D20CBE93-C23C-47D4-AEED-F66CFCDC6285}" destId="{20B171A1-39AD-46B5-82C1-AE1C23E8D1E7}" srcOrd="1" destOrd="0" presId="urn:microsoft.com/office/officeart/2005/8/layout/list1"/>
    <dgm:cxn modelId="{E916DCDA-610D-4C0F-91E5-8ED578311ED1}" srcId="{0AD876CE-F063-41A2-B5DA-E5B74C318E34}" destId="{42823BCD-F8AF-4C23-89D9-533262ABACF8}" srcOrd="0" destOrd="0" parTransId="{E740449E-BA61-4F1C-9C24-381A32FCE442}" sibTransId="{F899BFD1-C87E-4F9F-9473-59703608B2D3}"/>
    <dgm:cxn modelId="{0017B9DC-B7F6-426A-BF71-29B1013FD629}" type="presOf" srcId="{C1C350D2-0F84-4D9F-998F-AB7121391888}" destId="{F87DE0DD-73D5-4BF8-A6DC-51CE5CF7ED8D}" srcOrd="0" destOrd="0" presId="urn:microsoft.com/office/officeart/2005/8/layout/list1"/>
    <dgm:cxn modelId="{602842FE-B94D-41B4-9C93-9D0BA3863F5A}" type="presOf" srcId="{CBC5369B-EC5B-4AD1-9334-F693A7E851A3}" destId="{086E73D3-370F-44D6-BB5E-A8DA2244DD7F}" srcOrd="0" destOrd="0" presId="urn:microsoft.com/office/officeart/2005/8/layout/list1"/>
    <dgm:cxn modelId="{4E35F39B-F755-4CA7-AE54-6952098A96E3}" srcId="{0D7FEF4F-7997-41FB-BEF6-638BA02C24FF}" destId="{0AD876CE-F063-41A2-B5DA-E5B74C318E34}" srcOrd="0" destOrd="0" parTransId="{270284AB-7F6A-43A8-B5A7-833FF6057772}" sibTransId="{CF3602E0-D996-4707-9145-D4B0919081F6}"/>
    <dgm:cxn modelId="{7D7353B9-D2BE-48CE-A5D2-01A775A96788}" srcId="{CBC5369B-EC5B-4AD1-9334-F693A7E851A3}" destId="{FC9C68E2-BE30-49A8-AA84-1A390CEB7336}" srcOrd="0" destOrd="0" parTransId="{A75818FB-6B48-420F-856B-3BFFADB4A8C8}" sibTransId="{ADC370C6-305C-4E41-A136-7F37FD35C3C9}"/>
    <dgm:cxn modelId="{F291C46E-0FE9-4FAB-A23A-27133405C980}" srcId="{D20CBE93-C23C-47D4-AEED-F66CFCDC6285}" destId="{C1C350D2-0F84-4D9F-998F-AB7121391888}" srcOrd="0" destOrd="0" parTransId="{476276BC-528A-4923-9CA7-487A2990E698}" sibTransId="{65D2F32A-DFB1-4132-B2F0-FE1196C9B6BE}"/>
    <dgm:cxn modelId="{33192F61-4BAC-46EB-8C62-114E2F523CB3}" type="presOf" srcId="{0D7FEF4F-7997-41FB-BEF6-638BA02C24FF}" destId="{48BB04F9-D50B-4261-BA8D-74C7255F133A}" srcOrd="0" destOrd="0" presId="urn:microsoft.com/office/officeart/2005/8/layout/list1"/>
    <dgm:cxn modelId="{0A51E0F4-FC0D-47BB-B8B5-4AC21718D25F}" srcId="{0D7FEF4F-7997-41FB-BEF6-638BA02C24FF}" destId="{CBC5369B-EC5B-4AD1-9334-F693A7E851A3}" srcOrd="1" destOrd="0" parTransId="{0336B53F-1922-474D-BB0F-CDA890B9930B}" sibTransId="{86B2CD2A-FF32-4C95-8BB0-82A46F05B7FC}"/>
    <dgm:cxn modelId="{994340DE-ACC5-415F-AFAB-EB35E413C59B}" type="presOf" srcId="{42823BCD-F8AF-4C23-89D9-533262ABACF8}" destId="{CE75A492-67E0-4206-A7B7-6F4104B0C474}" srcOrd="0" destOrd="0" presId="urn:microsoft.com/office/officeart/2005/8/layout/list1"/>
    <dgm:cxn modelId="{5795A02A-8B2F-4190-9248-0AB10A51886A}" type="presParOf" srcId="{48BB04F9-D50B-4261-BA8D-74C7255F133A}" destId="{9F59C779-2580-441A-85DF-7AF70D7C0577}" srcOrd="0" destOrd="0" presId="urn:microsoft.com/office/officeart/2005/8/layout/list1"/>
    <dgm:cxn modelId="{6EC128F7-2542-4615-B252-F40658C4539C}" type="presParOf" srcId="{9F59C779-2580-441A-85DF-7AF70D7C0577}" destId="{9FD3077D-F18E-459C-B4E4-C434812717AA}" srcOrd="0" destOrd="0" presId="urn:microsoft.com/office/officeart/2005/8/layout/list1"/>
    <dgm:cxn modelId="{32FB8ED5-C037-43E9-A463-EEE05FDC6877}" type="presParOf" srcId="{9F59C779-2580-441A-85DF-7AF70D7C0577}" destId="{81481323-0575-405F-8934-CA214BC5BDFD}" srcOrd="1" destOrd="0" presId="urn:microsoft.com/office/officeart/2005/8/layout/list1"/>
    <dgm:cxn modelId="{653C6E48-107B-4C62-BBEE-43DB9C5FE2A3}" type="presParOf" srcId="{48BB04F9-D50B-4261-BA8D-74C7255F133A}" destId="{F39E1A20-53BF-4F25-A057-5FB80AD104DB}" srcOrd="1" destOrd="0" presId="urn:microsoft.com/office/officeart/2005/8/layout/list1"/>
    <dgm:cxn modelId="{80250034-46ED-4F85-BA96-1D55D9CD8005}" type="presParOf" srcId="{48BB04F9-D50B-4261-BA8D-74C7255F133A}" destId="{CE75A492-67E0-4206-A7B7-6F4104B0C474}" srcOrd="2" destOrd="0" presId="urn:microsoft.com/office/officeart/2005/8/layout/list1"/>
    <dgm:cxn modelId="{F634E5DA-4D0F-4401-91C8-3B9EAA6A0CE0}" type="presParOf" srcId="{48BB04F9-D50B-4261-BA8D-74C7255F133A}" destId="{528DDDCB-AFD1-4368-A12F-09E5023C5925}" srcOrd="3" destOrd="0" presId="urn:microsoft.com/office/officeart/2005/8/layout/list1"/>
    <dgm:cxn modelId="{981149D4-DF82-434B-87A9-AF481AEABDD4}" type="presParOf" srcId="{48BB04F9-D50B-4261-BA8D-74C7255F133A}" destId="{EC5B2486-8A72-40B3-966B-0D3775A1C14C}" srcOrd="4" destOrd="0" presId="urn:microsoft.com/office/officeart/2005/8/layout/list1"/>
    <dgm:cxn modelId="{1FCFB0C8-F767-4E45-B375-21091095435A}" type="presParOf" srcId="{EC5B2486-8A72-40B3-966B-0D3775A1C14C}" destId="{086E73D3-370F-44D6-BB5E-A8DA2244DD7F}" srcOrd="0" destOrd="0" presId="urn:microsoft.com/office/officeart/2005/8/layout/list1"/>
    <dgm:cxn modelId="{2452490E-8CA3-4A49-83C6-F88D006B55EB}" type="presParOf" srcId="{EC5B2486-8A72-40B3-966B-0D3775A1C14C}" destId="{6133F8B2-F2B0-48C4-83D1-7FBD2B5F851E}" srcOrd="1" destOrd="0" presId="urn:microsoft.com/office/officeart/2005/8/layout/list1"/>
    <dgm:cxn modelId="{3C5167EA-1E3C-4E47-A9C0-72A326138804}" type="presParOf" srcId="{48BB04F9-D50B-4261-BA8D-74C7255F133A}" destId="{56C0E361-6C95-4F19-84A7-32BF536D2B18}" srcOrd="5" destOrd="0" presId="urn:microsoft.com/office/officeart/2005/8/layout/list1"/>
    <dgm:cxn modelId="{D2CAE1C4-9A41-49D1-A8CA-B1E688641F91}" type="presParOf" srcId="{48BB04F9-D50B-4261-BA8D-74C7255F133A}" destId="{DBDCD9FC-5652-4391-AE01-EF8438BEDC15}" srcOrd="6" destOrd="0" presId="urn:microsoft.com/office/officeart/2005/8/layout/list1"/>
    <dgm:cxn modelId="{A410140F-A86F-4033-AEAD-91E2C6AAF692}" type="presParOf" srcId="{48BB04F9-D50B-4261-BA8D-74C7255F133A}" destId="{BB0AE3E2-D7B6-47C1-95EB-565E62E8FEAE}" srcOrd="7" destOrd="0" presId="urn:microsoft.com/office/officeart/2005/8/layout/list1"/>
    <dgm:cxn modelId="{47EE2349-B18B-40A2-8D98-4F93A83C873C}" type="presParOf" srcId="{48BB04F9-D50B-4261-BA8D-74C7255F133A}" destId="{8454DFEC-BEBD-4AB1-97EC-297324339FE7}" srcOrd="8" destOrd="0" presId="urn:microsoft.com/office/officeart/2005/8/layout/list1"/>
    <dgm:cxn modelId="{5FD97D9C-148A-4D6F-9A8B-506224AF5E7A}" type="presParOf" srcId="{8454DFEC-BEBD-4AB1-97EC-297324339FE7}" destId="{9E520F4E-B2A2-4D8B-9ED1-AEB2566A39BF}" srcOrd="0" destOrd="0" presId="urn:microsoft.com/office/officeart/2005/8/layout/list1"/>
    <dgm:cxn modelId="{27FE95F3-4FCA-4F90-A875-1CB0649CA5EF}" type="presParOf" srcId="{8454DFEC-BEBD-4AB1-97EC-297324339FE7}" destId="{20B171A1-39AD-46B5-82C1-AE1C23E8D1E7}" srcOrd="1" destOrd="0" presId="urn:microsoft.com/office/officeart/2005/8/layout/list1"/>
    <dgm:cxn modelId="{81963F51-ED95-4741-8D0F-51A2C1FACE61}" type="presParOf" srcId="{48BB04F9-D50B-4261-BA8D-74C7255F133A}" destId="{0EAEF689-C20A-4C8F-8473-70B90AD4CA01}" srcOrd="9" destOrd="0" presId="urn:microsoft.com/office/officeart/2005/8/layout/list1"/>
    <dgm:cxn modelId="{198DECBF-7B56-4112-A32E-521937458C84}" type="presParOf" srcId="{48BB04F9-D50B-4261-BA8D-74C7255F133A}" destId="{F87DE0DD-73D5-4BF8-A6DC-51CE5CF7ED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FEF4F-7997-41FB-BEF6-638BA02C24F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D876CE-F063-41A2-B5DA-E5B74C318E34}">
      <dgm:prSet phldrT="[Text]" custT="1"/>
      <dgm:spPr/>
      <dgm:t>
        <a:bodyPr/>
        <a:lstStyle/>
        <a:p>
          <a:r>
            <a:rPr lang="en-US" sz="1100" dirty="0" smtClean="0"/>
            <a:t>Supporting Measures and Actions</a:t>
          </a:r>
          <a:endParaRPr lang="en-US" sz="1100" dirty="0"/>
        </a:p>
      </dgm:t>
    </dgm:pt>
    <dgm:pt modelId="{270284AB-7F6A-43A8-B5A7-833FF6057772}" type="parTrans" cxnId="{4E35F39B-F755-4CA7-AE54-6952098A96E3}">
      <dgm:prSet/>
      <dgm:spPr/>
      <dgm:t>
        <a:bodyPr/>
        <a:lstStyle/>
        <a:p>
          <a:endParaRPr lang="en-US"/>
        </a:p>
      </dgm:t>
    </dgm:pt>
    <dgm:pt modelId="{CF3602E0-D996-4707-9145-D4B0919081F6}" type="sibTrans" cxnId="{4E35F39B-F755-4CA7-AE54-6952098A96E3}">
      <dgm:prSet/>
      <dgm:spPr/>
      <dgm:t>
        <a:bodyPr/>
        <a:lstStyle/>
        <a:p>
          <a:endParaRPr lang="en-US"/>
        </a:p>
      </dgm:t>
    </dgm:pt>
    <dgm:pt modelId="{CBC5369B-EC5B-4AD1-9334-F693A7E851A3}">
      <dgm:prSet phldrT="[Text]" custT="1"/>
      <dgm:spPr/>
      <dgm:t>
        <a:bodyPr/>
        <a:lstStyle/>
        <a:p>
          <a:r>
            <a:rPr lang="en-US" sz="1100" dirty="0" smtClean="0"/>
            <a:t>Target Year</a:t>
          </a:r>
          <a:endParaRPr lang="en-US" sz="1100" dirty="0"/>
        </a:p>
      </dgm:t>
    </dgm:pt>
    <dgm:pt modelId="{0336B53F-1922-474D-BB0F-CDA890B9930B}" type="parTrans" cxnId="{0A51E0F4-FC0D-47BB-B8B5-4AC21718D25F}">
      <dgm:prSet/>
      <dgm:spPr/>
      <dgm:t>
        <a:bodyPr/>
        <a:lstStyle/>
        <a:p>
          <a:endParaRPr lang="en-US"/>
        </a:p>
      </dgm:t>
    </dgm:pt>
    <dgm:pt modelId="{86B2CD2A-FF32-4C95-8BB0-82A46F05B7FC}" type="sibTrans" cxnId="{0A51E0F4-FC0D-47BB-B8B5-4AC21718D25F}">
      <dgm:prSet/>
      <dgm:spPr/>
      <dgm:t>
        <a:bodyPr/>
        <a:lstStyle/>
        <a:p>
          <a:endParaRPr lang="en-US"/>
        </a:p>
      </dgm:t>
    </dgm:pt>
    <dgm:pt modelId="{D20CBE93-C23C-47D4-AEED-F66CFCDC6285}">
      <dgm:prSet phldrT="[Text]" custT="1"/>
      <dgm:spPr/>
      <dgm:t>
        <a:bodyPr/>
        <a:lstStyle/>
        <a:p>
          <a:r>
            <a:rPr lang="en-US" sz="1100" dirty="0" smtClean="0"/>
            <a:t>Performance Metric </a:t>
          </a:r>
          <a:endParaRPr lang="en-US" sz="1100" dirty="0"/>
        </a:p>
      </dgm:t>
    </dgm:pt>
    <dgm:pt modelId="{46C3EA4F-0F38-4810-B1C7-2BC876D410E2}" type="parTrans" cxnId="{84A0B949-71DD-48D3-B4F3-41EAAF50645C}">
      <dgm:prSet/>
      <dgm:spPr/>
      <dgm:t>
        <a:bodyPr/>
        <a:lstStyle/>
        <a:p>
          <a:endParaRPr lang="en-US"/>
        </a:p>
      </dgm:t>
    </dgm:pt>
    <dgm:pt modelId="{741E6732-B2E1-4214-8B62-2192C2D7267D}" type="sibTrans" cxnId="{84A0B949-71DD-48D3-B4F3-41EAAF50645C}">
      <dgm:prSet/>
      <dgm:spPr/>
      <dgm:t>
        <a:bodyPr/>
        <a:lstStyle/>
        <a:p>
          <a:endParaRPr lang="en-US"/>
        </a:p>
      </dgm:t>
    </dgm:pt>
    <dgm:pt modelId="{2ABB6E72-77FA-4001-BE70-3E8FC0533F5B}">
      <dgm:prSet custT="1"/>
      <dgm:spPr/>
      <dgm:t>
        <a:bodyPr/>
        <a:lstStyle/>
        <a:p>
          <a:r>
            <a:rPr lang="en-US" sz="1100" dirty="0" smtClean="0"/>
            <a:t>Year 2030 </a:t>
          </a:r>
          <a:endParaRPr lang="en-US" sz="1100" dirty="0"/>
        </a:p>
      </dgm:t>
    </dgm:pt>
    <dgm:pt modelId="{E5A64A48-7225-4A22-B831-AD40C253AA14}" type="parTrans" cxnId="{1A405805-8337-43A9-A405-99D4C26CC851}">
      <dgm:prSet/>
      <dgm:spPr/>
      <dgm:t>
        <a:bodyPr/>
        <a:lstStyle/>
        <a:p>
          <a:endParaRPr lang="en-US"/>
        </a:p>
      </dgm:t>
    </dgm:pt>
    <dgm:pt modelId="{4C7D6C31-6819-4A77-9AF9-6DD8EA92FE2E}" type="sibTrans" cxnId="{1A405805-8337-43A9-A405-99D4C26CC851}">
      <dgm:prSet/>
      <dgm:spPr/>
      <dgm:t>
        <a:bodyPr/>
        <a:lstStyle/>
        <a:p>
          <a:endParaRPr lang="en-US"/>
        </a:p>
      </dgm:t>
    </dgm:pt>
    <dgm:pt modelId="{556355BC-9099-45C8-8695-17799708050B}">
      <dgm:prSet/>
      <dgm:spPr/>
      <dgm:t>
        <a:bodyPr/>
        <a:lstStyle/>
        <a:p>
          <a:endParaRPr lang="en-US" sz="800" dirty="0"/>
        </a:p>
      </dgm:t>
    </dgm:pt>
    <dgm:pt modelId="{3E570CF1-E727-4641-913E-1A56583417B0}" type="parTrans" cxnId="{5F8211E4-59E5-4621-B684-7826B9502EBF}">
      <dgm:prSet/>
      <dgm:spPr/>
      <dgm:t>
        <a:bodyPr/>
        <a:lstStyle/>
        <a:p>
          <a:endParaRPr lang="en-US"/>
        </a:p>
      </dgm:t>
    </dgm:pt>
    <dgm:pt modelId="{56324FE9-44A4-4285-958D-24E37F440281}" type="sibTrans" cxnId="{5F8211E4-59E5-4621-B684-7826B9502EBF}">
      <dgm:prSet/>
      <dgm:spPr/>
      <dgm:t>
        <a:bodyPr/>
        <a:lstStyle/>
        <a:p>
          <a:endParaRPr lang="en-US"/>
        </a:p>
      </dgm:t>
    </dgm:pt>
    <dgm:pt modelId="{1D173857-42D9-4287-9728-6FD4C08E30DA}">
      <dgm:prSet custT="1"/>
      <dgm:spPr/>
      <dgm:t>
        <a:bodyPr/>
        <a:lstStyle/>
        <a:p>
          <a:r>
            <a:rPr lang="en-US" sz="1100" dirty="0" smtClean="0"/>
            <a:t>Programs, Policies, Ordinances or Projects</a:t>
          </a:r>
          <a:endParaRPr lang="en-US" sz="800" dirty="0"/>
        </a:p>
      </dgm:t>
    </dgm:pt>
    <dgm:pt modelId="{37B5169F-A486-4581-A221-165D401B8CA9}" type="sibTrans" cxnId="{34554BEA-B03F-4337-A73D-359C8FFADB9E}">
      <dgm:prSet/>
      <dgm:spPr/>
      <dgm:t>
        <a:bodyPr/>
        <a:lstStyle/>
        <a:p>
          <a:endParaRPr lang="en-US"/>
        </a:p>
      </dgm:t>
    </dgm:pt>
    <dgm:pt modelId="{C4D3BD71-8EEF-4E5E-A2D0-6E006520651F}" type="parTrans" cxnId="{34554BEA-B03F-4337-A73D-359C8FFADB9E}">
      <dgm:prSet/>
      <dgm:spPr/>
      <dgm:t>
        <a:bodyPr/>
        <a:lstStyle/>
        <a:p>
          <a:endParaRPr lang="en-US"/>
        </a:p>
      </dgm:t>
    </dgm:pt>
    <dgm:pt modelId="{AE6B774D-0EF8-4E63-A2ED-1F1C54417D00}">
      <dgm:prSet custT="1"/>
      <dgm:spPr/>
      <dgm:t>
        <a:bodyPr/>
        <a:lstStyle/>
        <a:p>
          <a:endParaRPr lang="en-US" sz="1000" dirty="0"/>
        </a:p>
      </dgm:t>
    </dgm:pt>
    <dgm:pt modelId="{9F33D076-1C45-4803-9407-836DEB733373}" type="parTrans" cxnId="{DFBAB097-C56F-4316-A9EC-649D3B9B39AC}">
      <dgm:prSet/>
      <dgm:spPr/>
      <dgm:t>
        <a:bodyPr/>
        <a:lstStyle/>
        <a:p>
          <a:endParaRPr lang="en-US"/>
        </a:p>
      </dgm:t>
    </dgm:pt>
    <dgm:pt modelId="{FC751B16-6283-42E9-AED5-5557D8BFD48F}" type="sibTrans" cxnId="{DFBAB097-C56F-4316-A9EC-649D3B9B39AC}">
      <dgm:prSet/>
      <dgm:spPr/>
      <dgm:t>
        <a:bodyPr/>
        <a:lstStyle/>
        <a:p>
          <a:endParaRPr lang="en-US"/>
        </a:p>
      </dgm:t>
    </dgm:pt>
    <dgm:pt modelId="{D7C809EE-EFF9-493F-BE37-778117B6071B}">
      <dgm:prSet custT="1"/>
      <dgm:spPr/>
      <dgm:t>
        <a:bodyPr/>
        <a:lstStyle/>
        <a:p>
          <a:r>
            <a:rPr lang="en-US" sz="1000" dirty="0" smtClean="0"/>
            <a:t>Metric to measure achievement of goal</a:t>
          </a:r>
          <a:endParaRPr lang="en-US" sz="1000" dirty="0"/>
        </a:p>
      </dgm:t>
    </dgm:pt>
    <dgm:pt modelId="{8540F10E-CBDA-45ED-B108-478184D8290A}" type="parTrans" cxnId="{B4C64560-C794-4F0B-BBAE-8E03DFBD6AF9}">
      <dgm:prSet/>
      <dgm:spPr/>
      <dgm:t>
        <a:bodyPr/>
        <a:lstStyle/>
        <a:p>
          <a:endParaRPr lang="en-US"/>
        </a:p>
      </dgm:t>
    </dgm:pt>
    <dgm:pt modelId="{6918F4DD-3D29-47CF-95A8-3B1976E50600}" type="sibTrans" cxnId="{B4C64560-C794-4F0B-BBAE-8E03DFBD6AF9}">
      <dgm:prSet/>
      <dgm:spPr/>
      <dgm:t>
        <a:bodyPr/>
        <a:lstStyle/>
        <a:p>
          <a:endParaRPr lang="en-US"/>
        </a:p>
      </dgm:t>
    </dgm:pt>
    <dgm:pt modelId="{48BB04F9-D50B-4261-BA8D-74C7255F133A}" type="pres">
      <dgm:prSet presAssocID="{0D7FEF4F-7997-41FB-BEF6-638BA02C24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59C779-2580-441A-85DF-7AF70D7C0577}" type="pres">
      <dgm:prSet presAssocID="{0AD876CE-F063-41A2-B5DA-E5B74C318E34}" presName="parentLin" presStyleCnt="0"/>
      <dgm:spPr/>
    </dgm:pt>
    <dgm:pt modelId="{9FD3077D-F18E-459C-B4E4-C434812717AA}" type="pres">
      <dgm:prSet presAssocID="{0AD876CE-F063-41A2-B5DA-E5B74C318E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1481323-0575-405F-8934-CA214BC5BDFD}" type="pres">
      <dgm:prSet presAssocID="{0AD876CE-F063-41A2-B5DA-E5B74C318E34}" presName="parentText" presStyleLbl="node1" presStyleIdx="0" presStyleCnt="3" custScaleX="96776" custScaleY="16955" custLinFactNeighborX="-6670" custLinFactNeighborY="-595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E1A20-53BF-4F25-A057-5FB80AD104DB}" type="pres">
      <dgm:prSet presAssocID="{0AD876CE-F063-41A2-B5DA-E5B74C318E34}" presName="negativeSpace" presStyleCnt="0"/>
      <dgm:spPr/>
    </dgm:pt>
    <dgm:pt modelId="{CE75A492-67E0-4206-A7B7-6F4104B0C474}" type="pres">
      <dgm:prSet presAssocID="{0AD876CE-F063-41A2-B5DA-E5B74C318E34}" presName="childText" presStyleLbl="conFgAcc1" presStyleIdx="0" presStyleCnt="3" custScaleX="100000" custScaleY="32239" custLinFactNeighborY="-67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DDDCB-AFD1-4368-A12F-09E5023C5925}" type="pres">
      <dgm:prSet presAssocID="{CF3602E0-D996-4707-9145-D4B0919081F6}" presName="spaceBetweenRectangles" presStyleCnt="0"/>
      <dgm:spPr/>
    </dgm:pt>
    <dgm:pt modelId="{EC5B2486-8A72-40B3-966B-0D3775A1C14C}" type="pres">
      <dgm:prSet presAssocID="{CBC5369B-EC5B-4AD1-9334-F693A7E851A3}" presName="parentLin" presStyleCnt="0"/>
      <dgm:spPr/>
    </dgm:pt>
    <dgm:pt modelId="{086E73D3-370F-44D6-BB5E-A8DA2244DD7F}" type="pres">
      <dgm:prSet presAssocID="{CBC5369B-EC5B-4AD1-9334-F693A7E851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133F8B2-F2B0-48C4-83D1-7FBD2B5F851E}" type="pres">
      <dgm:prSet presAssocID="{CBC5369B-EC5B-4AD1-9334-F693A7E851A3}" presName="parentText" presStyleLbl="node1" presStyleIdx="1" presStyleCnt="3" custScaleX="99079" custScaleY="17689" custLinFactNeighborX="-9904" custLinFactNeighborY="-242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0E361-6C95-4F19-84A7-32BF536D2B18}" type="pres">
      <dgm:prSet presAssocID="{CBC5369B-EC5B-4AD1-9334-F693A7E851A3}" presName="negativeSpace" presStyleCnt="0"/>
      <dgm:spPr/>
    </dgm:pt>
    <dgm:pt modelId="{DBDCD9FC-5652-4391-AE01-EF8438BEDC15}" type="pres">
      <dgm:prSet presAssocID="{CBC5369B-EC5B-4AD1-9334-F693A7E851A3}" presName="childText" presStyleLbl="conFgAcc1" presStyleIdx="1" presStyleCnt="3" custScaleY="28268" custLinFactNeighborX="0" custLinFactNeighborY="68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AE3E2-D7B6-47C1-95EB-565E62E8FEAE}" type="pres">
      <dgm:prSet presAssocID="{86B2CD2A-FF32-4C95-8BB0-82A46F05B7FC}" presName="spaceBetweenRectangles" presStyleCnt="0"/>
      <dgm:spPr/>
    </dgm:pt>
    <dgm:pt modelId="{8454DFEC-BEBD-4AB1-97EC-297324339FE7}" type="pres">
      <dgm:prSet presAssocID="{D20CBE93-C23C-47D4-AEED-F66CFCDC6285}" presName="parentLin" presStyleCnt="0"/>
      <dgm:spPr/>
    </dgm:pt>
    <dgm:pt modelId="{9E520F4E-B2A2-4D8B-9ED1-AEB2566A39BF}" type="pres">
      <dgm:prSet presAssocID="{D20CBE93-C23C-47D4-AEED-F66CFCDC628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0B171A1-39AD-46B5-82C1-AE1C23E8D1E7}" type="pres">
      <dgm:prSet presAssocID="{D20CBE93-C23C-47D4-AEED-F66CFCDC6285}" presName="parentText" presStyleLbl="node1" presStyleIdx="2" presStyleCnt="3" custScaleX="100921" custScaleY="21602" custLinFactNeighborX="-39214" custLinFactNeighborY="-35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EF689-C20A-4C8F-8473-70B90AD4CA01}" type="pres">
      <dgm:prSet presAssocID="{D20CBE93-C23C-47D4-AEED-F66CFCDC6285}" presName="negativeSpace" presStyleCnt="0"/>
      <dgm:spPr/>
    </dgm:pt>
    <dgm:pt modelId="{F87DE0DD-73D5-4BF8-A6DC-51CE5CF7ED8D}" type="pres">
      <dgm:prSet presAssocID="{D20CBE93-C23C-47D4-AEED-F66CFCDC6285}" presName="childText" presStyleLbl="conFgAcc1" presStyleIdx="2" presStyleCnt="3" custScaleY="35992" custLinFactNeighborY="64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827908-6D70-432A-A4BA-5550BA03EF72}" type="presOf" srcId="{1D173857-42D9-4287-9728-6FD4C08E30DA}" destId="{CE75A492-67E0-4206-A7B7-6F4104B0C474}" srcOrd="0" destOrd="0" presId="urn:microsoft.com/office/officeart/2005/8/layout/list1"/>
    <dgm:cxn modelId="{1A405805-8337-43A9-A405-99D4C26CC851}" srcId="{CBC5369B-EC5B-4AD1-9334-F693A7E851A3}" destId="{2ABB6E72-77FA-4001-BE70-3E8FC0533F5B}" srcOrd="1" destOrd="0" parTransId="{E5A64A48-7225-4A22-B831-AD40C253AA14}" sibTransId="{4C7D6C31-6819-4A77-9AF9-6DD8EA92FE2E}"/>
    <dgm:cxn modelId="{84A0B949-71DD-48D3-B4F3-41EAAF50645C}" srcId="{0D7FEF4F-7997-41FB-BEF6-638BA02C24FF}" destId="{D20CBE93-C23C-47D4-AEED-F66CFCDC6285}" srcOrd="2" destOrd="0" parTransId="{46C3EA4F-0F38-4810-B1C7-2BC876D410E2}" sibTransId="{741E6732-B2E1-4214-8B62-2192C2D7267D}"/>
    <dgm:cxn modelId="{5F8211E4-59E5-4621-B684-7826B9502EBF}" srcId="{CBC5369B-EC5B-4AD1-9334-F693A7E851A3}" destId="{556355BC-9099-45C8-8695-17799708050B}" srcOrd="0" destOrd="0" parTransId="{3E570CF1-E727-4641-913E-1A56583417B0}" sibTransId="{56324FE9-44A4-4285-958D-24E37F440281}"/>
    <dgm:cxn modelId="{34554BEA-B03F-4337-A73D-359C8FFADB9E}" srcId="{0AD876CE-F063-41A2-B5DA-E5B74C318E34}" destId="{1D173857-42D9-4287-9728-6FD4C08E30DA}" srcOrd="0" destOrd="0" parTransId="{C4D3BD71-8EEF-4E5E-A2D0-6E006520651F}" sibTransId="{37B5169F-A486-4581-A221-165D401B8CA9}"/>
    <dgm:cxn modelId="{0A301D35-8D5D-4E71-92DD-BDB8FEA2C1FD}" type="presOf" srcId="{2ABB6E72-77FA-4001-BE70-3E8FC0533F5B}" destId="{DBDCD9FC-5652-4391-AE01-EF8438BEDC15}" srcOrd="0" destOrd="1" presId="urn:microsoft.com/office/officeart/2005/8/layout/list1"/>
    <dgm:cxn modelId="{0A51E0F4-FC0D-47BB-B8B5-4AC21718D25F}" srcId="{0D7FEF4F-7997-41FB-BEF6-638BA02C24FF}" destId="{CBC5369B-EC5B-4AD1-9334-F693A7E851A3}" srcOrd="1" destOrd="0" parTransId="{0336B53F-1922-474D-BB0F-CDA890B9930B}" sibTransId="{86B2CD2A-FF32-4C95-8BB0-82A46F05B7FC}"/>
    <dgm:cxn modelId="{EC592218-7EAE-49F5-99DE-0BBC1C3A2A08}" type="presOf" srcId="{0AD876CE-F063-41A2-B5DA-E5B74C318E34}" destId="{9FD3077D-F18E-459C-B4E4-C434812717AA}" srcOrd="0" destOrd="0" presId="urn:microsoft.com/office/officeart/2005/8/layout/list1"/>
    <dgm:cxn modelId="{007F0E3B-83A3-4A19-A233-E453580BEE34}" type="presOf" srcId="{D20CBE93-C23C-47D4-AEED-F66CFCDC6285}" destId="{20B171A1-39AD-46B5-82C1-AE1C23E8D1E7}" srcOrd="1" destOrd="0" presId="urn:microsoft.com/office/officeart/2005/8/layout/list1"/>
    <dgm:cxn modelId="{7AB52CBF-1481-49F4-95F4-995B98CBA52C}" type="presOf" srcId="{D7C809EE-EFF9-493F-BE37-778117B6071B}" destId="{F87DE0DD-73D5-4BF8-A6DC-51CE5CF7ED8D}" srcOrd="0" destOrd="1" presId="urn:microsoft.com/office/officeart/2005/8/layout/list1"/>
    <dgm:cxn modelId="{A0FC38E4-E527-49B0-9ABA-21C80E3B770B}" type="presOf" srcId="{0AD876CE-F063-41A2-B5DA-E5B74C318E34}" destId="{81481323-0575-405F-8934-CA214BC5BDFD}" srcOrd="1" destOrd="0" presId="urn:microsoft.com/office/officeart/2005/8/layout/list1"/>
    <dgm:cxn modelId="{EEDA6479-873E-4386-A9EB-382D3932A097}" type="presOf" srcId="{556355BC-9099-45C8-8695-17799708050B}" destId="{DBDCD9FC-5652-4391-AE01-EF8438BEDC15}" srcOrd="0" destOrd="0" presId="urn:microsoft.com/office/officeart/2005/8/layout/list1"/>
    <dgm:cxn modelId="{DFBAB097-C56F-4316-A9EC-649D3B9B39AC}" srcId="{D20CBE93-C23C-47D4-AEED-F66CFCDC6285}" destId="{AE6B774D-0EF8-4E63-A2ED-1F1C54417D00}" srcOrd="0" destOrd="0" parTransId="{9F33D076-1C45-4803-9407-836DEB733373}" sibTransId="{FC751B16-6283-42E9-AED5-5557D8BFD48F}"/>
    <dgm:cxn modelId="{B4C64560-C794-4F0B-BBAE-8E03DFBD6AF9}" srcId="{D20CBE93-C23C-47D4-AEED-F66CFCDC6285}" destId="{D7C809EE-EFF9-493F-BE37-778117B6071B}" srcOrd="1" destOrd="0" parTransId="{8540F10E-CBDA-45ED-B108-478184D8290A}" sibTransId="{6918F4DD-3D29-47CF-95A8-3B1976E50600}"/>
    <dgm:cxn modelId="{915BF8E8-32AE-4942-AD27-DEE3EEDF951C}" type="presOf" srcId="{CBC5369B-EC5B-4AD1-9334-F693A7E851A3}" destId="{6133F8B2-F2B0-48C4-83D1-7FBD2B5F851E}" srcOrd="1" destOrd="0" presId="urn:microsoft.com/office/officeart/2005/8/layout/list1"/>
    <dgm:cxn modelId="{33192F61-4BAC-46EB-8C62-114E2F523CB3}" type="presOf" srcId="{0D7FEF4F-7997-41FB-BEF6-638BA02C24FF}" destId="{48BB04F9-D50B-4261-BA8D-74C7255F133A}" srcOrd="0" destOrd="0" presId="urn:microsoft.com/office/officeart/2005/8/layout/list1"/>
    <dgm:cxn modelId="{31ABBF09-3F47-4F86-A0E4-427048A6FB7D}" type="presOf" srcId="{AE6B774D-0EF8-4E63-A2ED-1F1C54417D00}" destId="{F87DE0DD-73D5-4BF8-A6DC-51CE5CF7ED8D}" srcOrd="0" destOrd="0" presId="urn:microsoft.com/office/officeart/2005/8/layout/list1"/>
    <dgm:cxn modelId="{4E35F39B-F755-4CA7-AE54-6952098A96E3}" srcId="{0D7FEF4F-7997-41FB-BEF6-638BA02C24FF}" destId="{0AD876CE-F063-41A2-B5DA-E5B74C318E34}" srcOrd="0" destOrd="0" parTransId="{270284AB-7F6A-43A8-B5A7-833FF6057772}" sibTransId="{CF3602E0-D996-4707-9145-D4B0919081F6}"/>
    <dgm:cxn modelId="{AD619390-0F8E-44A1-BA7C-75E10D8F988D}" type="presOf" srcId="{D20CBE93-C23C-47D4-AEED-F66CFCDC6285}" destId="{9E520F4E-B2A2-4D8B-9ED1-AEB2566A39BF}" srcOrd="0" destOrd="0" presId="urn:microsoft.com/office/officeart/2005/8/layout/list1"/>
    <dgm:cxn modelId="{602842FE-B94D-41B4-9C93-9D0BA3863F5A}" type="presOf" srcId="{CBC5369B-EC5B-4AD1-9334-F693A7E851A3}" destId="{086E73D3-370F-44D6-BB5E-A8DA2244DD7F}" srcOrd="0" destOrd="0" presId="urn:microsoft.com/office/officeart/2005/8/layout/list1"/>
    <dgm:cxn modelId="{5795A02A-8B2F-4190-9248-0AB10A51886A}" type="presParOf" srcId="{48BB04F9-D50B-4261-BA8D-74C7255F133A}" destId="{9F59C779-2580-441A-85DF-7AF70D7C0577}" srcOrd="0" destOrd="0" presId="urn:microsoft.com/office/officeart/2005/8/layout/list1"/>
    <dgm:cxn modelId="{6EC128F7-2542-4615-B252-F40658C4539C}" type="presParOf" srcId="{9F59C779-2580-441A-85DF-7AF70D7C0577}" destId="{9FD3077D-F18E-459C-B4E4-C434812717AA}" srcOrd="0" destOrd="0" presId="urn:microsoft.com/office/officeart/2005/8/layout/list1"/>
    <dgm:cxn modelId="{32FB8ED5-C037-43E9-A463-EEE05FDC6877}" type="presParOf" srcId="{9F59C779-2580-441A-85DF-7AF70D7C0577}" destId="{81481323-0575-405F-8934-CA214BC5BDFD}" srcOrd="1" destOrd="0" presId="urn:microsoft.com/office/officeart/2005/8/layout/list1"/>
    <dgm:cxn modelId="{653C6E48-107B-4C62-BBEE-43DB9C5FE2A3}" type="presParOf" srcId="{48BB04F9-D50B-4261-BA8D-74C7255F133A}" destId="{F39E1A20-53BF-4F25-A057-5FB80AD104DB}" srcOrd="1" destOrd="0" presId="urn:microsoft.com/office/officeart/2005/8/layout/list1"/>
    <dgm:cxn modelId="{80250034-46ED-4F85-BA96-1D55D9CD8005}" type="presParOf" srcId="{48BB04F9-D50B-4261-BA8D-74C7255F133A}" destId="{CE75A492-67E0-4206-A7B7-6F4104B0C474}" srcOrd="2" destOrd="0" presId="urn:microsoft.com/office/officeart/2005/8/layout/list1"/>
    <dgm:cxn modelId="{F634E5DA-4D0F-4401-91C8-3B9EAA6A0CE0}" type="presParOf" srcId="{48BB04F9-D50B-4261-BA8D-74C7255F133A}" destId="{528DDDCB-AFD1-4368-A12F-09E5023C5925}" srcOrd="3" destOrd="0" presId="urn:microsoft.com/office/officeart/2005/8/layout/list1"/>
    <dgm:cxn modelId="{981149D4-DF82-434B-87A9-AF481AEABDD4}" type="presParOf" srcId="{48BB04F9-D50B-4261-BA8D-74C7255F133A}" destId="{EC5B2486-8A72-40B3-966B-0D3775A1C14C}" srcOrd="4" destOrd="0" presId="urn:microsoft.com/office/officeart/2005/8/layout/list1"/>
    <dgm:cxn modelId="{1FCFB0C8-F767-4E45-B375-21091095435A}" type="presParOf" srcId="{EC5B2486-8A72-40B3-966B-0D3775A1C14C}" destId="{086E73D3-370F-44D6-BB5E-A8DA2244DD7F}" srcOrd="0" destOrd="0" presId="urn:microsoft.com/office/officeart/2005/8/layout/list1"/>
    <dgm:cxn modelId="{2452490E-8CA3-4A49-83C6-F88D006B55EB}" type="presParOf" srcId="{EC5B2486-8A72-40B3-966B-0D3775A1C14C}" destId="{6133F8B2-F2B0-48C4-83D1-7FBD2B5F851E}" srcOrd="1" destOrd="0" presId="urn:microsoft.com/office/officeart/2005/8/layout/list1"/>
    <dgm:cxn modelId="{3C5167EA-1E3C-4E47-A9C0-72A326138804}" type="presParOf" srcId="{48BB04F9-D50B-4261-BA8D-74C7255F133A}" destId="{56C0E361-6C95-4F19-84A7-32BF536D2B18}" srcOrd="5" destOrd="0" presId="urn:microsoft.com/office/officeart/2005/8/layout/list1"/>
    <dgm:cxn modelId="{D2CAE1C4-9A41-49D1-A8CA-B1E688641F91}" type="presParOf" srcId="{48BB04F9-D50B-4261-BA8D-74C7255F133A}" destId="{DBDCD9FC-5652-4391-AE01-EF8438BEDC15}" srcOrd="6" destOrd="0" presId="urn:microsoft.com/office/officeart/2005/8/layout/list1"/>
    <dgm:cxn modelId="{A410140F-A86F-4033-AEAD-91E2C6AAF692}" type="presParOf" srcId="{48BB04F9-D50B-4261-BA8D-74C7255F133A}" destId="{BB0AE3E2-D7B6-47C1-95EB-565E62E8FEAE}" srcOrd="7" destOrd="0" presId="urn:microsoft.com/office/officeart/2005/8/layout/list1"/>
    <dgm:cxn modelId="{47EE2349-B18B-40A2-8D98-4F93A83C873C}" type="presParOf" srcId="{48BB04F9-D50B-4261-BA8D-74C7255F133A}" destId="{8454DFEC-BEBD-4AB1-97EC-297324339FE7}" srcOrd="8" destOrd="0" presId="urn:microsoft.com/office/officeart/2005/8/layout/list1"/>
    <dgm:cxn modelId="{5FD97D9C-148A-4D6F-9A8B-506224AF5E7A}" type="presParOf" srcId="{8454DFEC-BEBD-4AB1-97EC-297324339FE7}" destId="{9E520F4E-B2A2-4D8B-9ED1-AEB2566A39BF}" srcOrd="0" destOrd="0" presId="urn:microsoft.com/office/officeart/2005/8/layout/list1"/>
    <dgm:cxn modelId="{27FE95F3-4FCA-4F90-A875-1CB0649CA5EF}" type="presParOf" srcId="{8454DFEC-BEBD-4AB1-97EC-297324339FE7}" destId="{20B171A1-39AD-46B5-82C1-AE1C23E8D1E7}" srcOrd="1" destOrd="0" presId="urn:microsoft.com/office/officeart/2005/8/layout/list1"/>
    <dgm:cxn modelId="{81963F51-ED95-4741-8D0F-51A2C1FACE61}" type="presParOf" srcId="{48BB04F9-D50B-4261-BA8D-74C7255F133A}" destId="{0EAEF689-C20A-4C8F-8473-70B90AD4CA01}" srcOrd="9" destOrd="0" presId="urn:microsoft.com/office/officeart/2005/8/layout/list1"/>
    <dgm:cxn modelId="{198DECBF-7B56-4112-A32E-521937458C84}" type="presParOf" srcId="{48BB04F9-D50B-4261-BA8D-74C7255F133A}" destId="{F87DE0DD-73D5-4BF8-A6DC-51CE5CF7ED8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5A492-67E0-4206-A7B7-6F4104B0C474}">
      <dsp:nvSpPr>
        <dsp:cNvPr id="0" name=""/>
        <dsp:cNvSpPr/>
      </dsp:nvSpPr>
      <dsp:spPr>
        <a:xfrm>
          <a:off x="0" y="160551"/>
          <a:ext cx="4102621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09" tIns="208280" rIns="31840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Residential/Commercial Energy, On-Road Transportation, Water/Wastewater, Solid Waste, Advanced Measures, Clean Energy</a:t>
          </a:r>
          <a:endParaRPr lang="en-US" sz="1000" kern="1200" dirty="0"/>
        </a:p>
      </dsp:txBody>
      <dsp:txXfrm>
        <a:off x="0" y="160551"/>
        <a:ext cx="4102621" cy="756000"/>
      </dsp:txXfrm>
    </dsp:sp>
    <dsp:sp modelId="{81481323-0575-405F-8934-CA214BC5BDFD}">
      <dsp:nvSpPr>
        <dsp:cNvPr id="0" name=""/>
        <dsp:cNvSpPr/>
      </dsp:nvSpPr>
      <dsp:spPr>
        <a:xfrm>
          <a:off x="313198" y="71315"/>
          <a:ext cx="2513228" cy="223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49" tIns="0" rIns="10854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Emissions Category</a:t>
          </a:r>
          <a:endParaRPr lang="en-US" sz="1100" kern="1200" dirty="0"/>
        </a:p>
      </dsp:txBody>
      <dsp:txXfrm>
        <a:off x="324103" y="82220"/>
        <a:ext cx="2491418" cy="201576"/>
      </dsp:txXfrm>
    </dsp:sp>
    <dsp:sp modelId="{DBDCD9FC-5652-4391-AE01-EF8438BEDC15}">
      <dsp:nvSpPr>
        <dsp:cNvPr id="0" name=""/>
        <dsp:cNvSpPr/>
      </dsp:nvSpPr>
      <dsp:spPr>
        <a:xfrm>
          <a:off x="0" y="1084699"/>
          <a:ext cx="4102621" cy="44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09" tIns="208280" rIns="31840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Residential and Commercial Land Uses</a:t>
          </a:r>
          <a:endParaRPr lang="en-US" sz="1000" kern="1200" dirty="0"/>
        </a:p>
      </dsp:txBody>
      <dsp:txXfrm>
        <a:off x="0" y="1084699"/>
        <a:ext cx="4102621" cy="441000"/>
      </dsp:txXfrm>
    </dsp:sp>
    <dsp:sp modelId="{6133F8B2-F2B0-48C4-83D1-7FBD2B5F851E}">
      <dsp:nvSpPr>
        <dsp:cNvPr id="0" name=""/>
        <dsp:cNvSpPr/>
      </dsp:nvSpPr>
      <dsp:spPr>
        <a:xfrm>
          <a:off x="198540" y="1010143"/>
          <a:ext cx="2705153" cy="261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49" tIns="0" rIns="10854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Effected Land Use</a:t>
          </a:r>
          <a:endParaRPr lang="en-US" sz="1100" kern="1200" dirty="0"/>
        </a:p>
      </dsp:txBody>
      <dsp:txXfrm>
        <a:off x="211317" y="1022920"/>
        <a:ext cx="2679599" cy="236193"/>
      </dsp:txXfrm>
    </dsp:sp>
    <dsp:sp modelId="{F87DE0DD-73D5-4BF8-A6DC-51CE5CF7ED8D}">
      <dsp:nvSpPr>
        <dsp:cNvPr id="0" name=""/>
        <dsp:cNvSpPr/>
      </dsp:nvSpPr>
      <dsp:spPr>
        <a:xfrm>
          <a:off x="0" y="1681328"/>
          <a:ext cx="4102621" cy="44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09" tIns="208280" rIns="31840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Objectives </a:t>
          </a:r>
          <a:endParaRPr lang="en-US" sz="1000" kern="1200" dirty="0"/>
        </a:p>
      </dsp:txBody>
      <dsp:txXfrm>
        <a:off x="0" y="1681328"/>
        <a:ext cx="4102621" cy="441000"/>
      </dsp:txXfrm>
    </dsp:sp>
    <dsp:sp modelId="{20B171A1-39AD-46B5-82C1-AE1C23E8D1E7}">
      <dsp:nvSpPr>
        <dsp:cNvPr id="0" name=""/>
        <dsp:cNvSpPr/>
      </dsp:nvSpPr>
      <dsp:spPr>
        <a:xfrm>
          <a:off x="208103" y="1654515"/>
          <a:ext cx="2698777" cy="249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49" tIns="0" rIns="10854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Goals</a:t>
          </a:r>
          <a:endParaRPr lang="en-US" sz="1100" kern="1200" dirty="0"/>
        </a:p>
      </dsp:txBody>
      <dsp:txXfrm>
        <a:off x="220269" y="1666681"/>
        <a:ext cx="2674445" cy="224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5A492-67E0-4206-A7B7-6F4104B0C474}">
      <dsp:nvSpPr>
        <dsp:cNvPr id="0" name=""/>
        <dsp:cNvSpPr/>
      </dsp:nvSpPr>
      <dsp:spPr>
        <a:xfrm>
          <a:off x="0" y="249005"/>
          <a:ext cx="4102621" cy="51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09" tIns="104140" rIns="31840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Programs, Policies, Ordinances or Projects</a:t>
          </a:r>
          <a:endParaRPr lang="en-US" sz="800" kern="1200" dirty="0"/>
        </a:p>
      </dsp:txBody>
      <dsp:txXfrm>
        <a:off x="0" y="249005"/>
        <a:ext cx="4102621" cy="519950"/>
      </dsp:txXfrm>
    </dsp:sp>
    <dsp:sp modelId="{81481323-0575-405F-8934-CA214BC5BDFD}">
      <dsp:nvSpPr>
        <dsp:cNvPr id="0" name=""/>
        <dsp:cNvSpPr/>
      </dsp:nvSpPr>
      <dsp:spPr>
        <a:xfrm>
          <a:off x="191448" y="0"/>
          <a:ext cx="2779246" cy="320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49" tIns="0" rIns="10854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Supporting Measures and Actions</a:t>
          </a:r>
          <a:endParaRPr lang="en-US" sz="1100" kern="1200" dirty="0"/>
        </a:p>
      </dsp:txBody>
      <dsp:txXfrm>
        <a:off x="207085" y="15637"/>
        <a:ext cx="2747972" cy="289053"/>
      </dsp:txXfrm>
    </dsp:sp>
    <dsp:sp modelId="{DBDCD9FC-5652-4391-AE01-EF8438BEDC15}">
      <dsp:nvSpPr>
        <dsp:cNvPr id="0" name=""/>
        <dsp:cNvSpPr/>
      </dsp:nvSpPr>
      <dsp:spPr>
        <a:xfrm>
          <a:off x="0" y="972094"/>
          <a:ext cx="4102621" cy="498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09" tIns="104140" rIns="318409" bIns="78232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Year 2030 </a:t>
          </a:r>
          <a:endParaRPr lang="en-US" sz="1100" kern="1200" dirty="0"/>
        </a:p>
      </dsp:txBody>
      <dsp:txXfrm>
        <a:off x="0" y="972094"/>
        <a:ext cx="4102621" cy="498647"/>
      </dsp:txXfrm>
    </dsp:sp>
    <dsp:sp modelId="{6133F8B2-F2B0-48C4-83D1-7FBD2B5F851E}">
      <dsp:nvSpPr>
        <dsp:cNvPr id="0" name=""/>
        <dsp:cNvSpPr/>
      </dsp:nvSpPr>
      <dsp:spPr>
        <a:xfrm>
          <a:off x="184814" y="887215"/>
          <a:ext cx="2845385" cy="334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49" tIns="0" rIns="10854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Target Year</a:t>
          </a:r>
          <a:endParaRPr lang="en-US" sz="1100" kern="1200" dirty="0"/>
        </a:p>
      </dsp:txBody>
      <dsp:txXfrm>
        <a:off x="201128" y="903529"/>
        <a:ext cx="2812757" cy="301566"/>
      </dsp:txXfrm>
    </dsp:sp>
    <dsp:sp modelId="{F87DE0DD-73D5-4BF8-A6DC-51CE5CF7ED8D}">
      <dsp:nvSpPr>
        <dsp:cNvPr id="0" name=""/>
        <dsp:cNvSpPr/>
      </dsp:nvSpPr>
      <dsp:spPr>
        <a:xfrm>
          <a:off x="0" y="1651102"/>
          <a:ext cx="4102621" cy="634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09" tIns="104140" rIns="31840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Metric to measure achievement of goal</a:t>
          </a:r>
          <a:endParaRPr lang="en-US" sz="1000" kern="1200" dirty="0"/>
        </a:p>
      </dsp:txBody>
      <dsp:txXfrm>
        <a:off x="0" y="1651102"/>
        <a:ext cx="4102621" cy="634898"/>
      </dsp:txXfrm>
    </dsp:sp>
    <dsp:sp modelId="{20B171A1-39AD-46B5-82C1-AE1C23E8D1E7}">
      <dsp:nvSpPr>
        <dsp:cNvPr id="0" name=""/>
        <dsp:cNvSpPr/>
      </dsp:nvSpPr>
      <dsp:spPr>
        <a:xfrm>
          <a:off x="124690" y="1513912"/>
          <a:ext cx="2898284" cy="4081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49" tIns="0" rIns="108549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Performance Metric </a:t>
          </a:r>
          <a:endParaRPr lang="en-US" sz="1100" kern="1200" dirty="0"/>
        </a:p>
      </dsp:txBody>
      <dsp:txXfrm>
        <a:off x="144613" y="1533835"/>
        <a:ext cx="2858438" cy="36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0.54133</cdr:x>
      <cdr:y>0.65971</cdr:y>
    </cdr:from>
    <cdr:to>
      <cdr:x>0.79067</cdr:x>
      <cdr:y>0.77376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3720" y="2247900"/>
          <a:ext cx="1424940" cy="388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Continued Reduction</a:t>
          </a:r>
          <a:r>
            <a:rPr lang="en-US" sz="1000" baseline="0" dirty="0"/>
            <a:t> Trend </a:t>
          </a:r>
          <a:r>
            <a:rPr lang="en-US" sz="1000" baseline="0" dirty="0" smtClean="0"/>
            <a:t>post 2030</a:t>
          </a:r>
          <a:endParaRPr 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B71-5905-45FD-8B63-0BFC40B2EE1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A75F-AD3A-4E62-AB70-881CB91A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27C5-6F3D-4B22-81C9-B1699682E88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735B-DD36-4D5B-AAA9-A7B4412D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4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27C5-6F3D-4B22-81C9-B1699682E88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735B-DD36-4D5B-AAA9-A7B4412D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7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27C5-6F3D-4B22-81C9-B1699682E88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735B-DD36-4D5B-AAA9-A7B4412D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5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B71-5905-45FD-8B63-0BFC40B2EE1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A75F-AD3A-4E62-AB70-881CB91A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2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B71-5905-45FD-8B63-0BFC40B2EE1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A75F-AD3A-4E62-AB70-881CB91A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B71-5905-45FD-8B63-0BFC40B2EE1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A75F-AD3A-4E62-AB70-881CB91A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B71-5905-45FD-8B63-0BFC40B2EE1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A75F-AD3A-4E62-AB70-881CB91A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3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B71-5905-45FD-8B63-0BFC40B2EE1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A75F-AD3A-4E62-AB70-881CB91A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8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E27C5-6F3D-4B22-81C9-B1699682E88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735B-DD36-4D5B-AAA9-A7B4412D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B71-5905-45FD-8B63-0BFC40B2EE1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A75F-AD3A-4E62-AB70-881CB91A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B71-5905-45FD-8B63-0BFC40B2EE1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A75F-AD3A-4E62-AB70-881CB91A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4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BB71-5905-45FD-8B63-0BFC40B2EE14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EA75F-AD3A-4E62-AB70-881CB91AF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3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E6E27C5-6F3D-4B22-81C9-B1699682E88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78B735B-DD36-4D5B-AAA9-A7B4412D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4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E6E27C5-6F3D-4B22-81C9-B1699682E885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78B735B-DD36-4D5B-AAA9-A7B4412D0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2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2035AA-5CE2-4179-9232-2562F937F2CB}"/>
              </a:ext>
            </a:extLst>
          </p:cNvPr>
          <p:cNvSpPr txBox="1"/>
          <p:nvPr/>
        </p:nvSpPr>
        <p:spPr>
          <a:xfrm>
            <a:off x="76200" y="3854079"/>
            <a:ext cx="1201535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           CLIMATE </a:t>
            </a:r>
            <a:r>
              <a:rPr lang="en-US" sz="32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ACTION </a:t>
            </a:r>
            <a:r>
              <a:rPr lang="en-US" sz="3200" b="1" dirty="0" smtClean="0">
                <a:solidFill>
                  <a:srgbClr val="008000"/>
                </a:solidFill>
                <a:latin typeface="Century Gothic" panose="020B0502020202020204" pitchFamily="34" charset="0"/>
              </a:rPr>
              <a:t>AND </a:t>
            </a:r>
            <a:r>
              <a:rPr lang="en-US" sz="3200" b="1" dirty="0">
                <a:solidFill>
                  <a:srgbClr val="008000"/>
                </a:solidFill>
                <a:latin typeface="Century Gothic" panose="020B0502020202020204" pitchFamily="34" charset="0"/>
              </a:rPr>
              <a:t>ADAPTATION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45346-63AA-43C2-B739-7E7C515471C4}"/>
              </a:ext>
            </a:extLst>
          </p:cNvPr>
          <p:cNvSpPr txBox="1"/>
          <p:nvPr/>
        </p:nvSpPr>
        <p:spPr>
          <a:xfrm>
            <a:off x="7696200" y="5223934"/>
            <a:ext cx="3983069" cy="954107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Public </a:t>
            </a:r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Workshop No. </a:t>
            </a:r>
            <a:r>
              <a:rPr lang="en-US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December 8, </a:t>
            </a:r>
            <a:r>
              <a:rPr lang="en-US" sz="2800" dirty="0">
                <a:solidFill>
                  <a:schemeClr val="bg1"/>
                </a:solidFill>
                <a:latin typeface="Impact" panose="020B0806030902050204" pitchFamily="34" charset="0"/>
              </a:rPr>
              <a:t>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71" y="300200"/>
            <a:ext cx="6931438" cy="347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Water Efficiency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254427"/>
              </p:ext>
            </p:extLst>
          </p:nvPr>
        </p:nvGraphicFramePr>
        <p:xfrm>
          <a:off x="819150" y="2222499"/>
          <a:ext cx="10727228" cy="287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7228">
                  <a:extLst>
                    <a:ext uri="{9D8B030D-6E8A-4147-A177-3AD203B41FA5}">
                      <a16:colId xmlns:a16="http://schemas.microsoft.com/office/drawing/2014/main" val="3520418862"/>
                    </a:ext>
                  </a:extLst>
                </a:gridCol>
              </a:tblGrid>
              <a:tr h="339579">
                <a:tc>
                  <a:txBody>
                    <a:bodyPr/>
                    <a:lstStyle/>
                    <a:p>
                      <a:r>
                        <a:rPr lang="en-US" dirty="0" smtClean="0"/>
                        <a:t>Goal 5: Increase</a:t>
                      </a:r>
                      <a:r>
                        <a:rPr lang="en-US" baseline="0" dirty="0" smtClean="0"/>
                        <a:t> Energy Efficiency through Water Efficiency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70"/>
                  </a:ext>
                </a:extLst>
              </a:tr>
              <a:tr h="848948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5.1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 Water Efficiency through continued  Implementation of SB X7-7</a:t>
                      </a:r>
                    </a:p>
                    <a:p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Provide water efficiency training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education, low-irrigation landscaping</a:t>
                      </a:r>
                      <a:endParaRPr lang="en-US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3083"/>
                  </a:ext>
                </a:extLst>
              </a:tr>
              <a:tr h="848948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5.2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Exceed Water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Efficiency Standards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Outreach to HOA, businesses, community groups; promote use of re-cycled water, rainwater harvesting rebates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00922"/>
                  </a:ext>
                </a:extLst>
              </a:tr>
              <a:tr h="403465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4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900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Advanced Goals and Measures</a:t>
            </a:r>
            <a:endParaRPr lang="en-US" sz="3200" i="1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47999"/>
              </p:ext>
            </p:extLst>
          </p:nvPr>
        </p:nvGraphicFramePr>
        <p:xfrm>
          <a:off x="819150" y="2222498"/>
          <a:ext cx="10562848" cy="3072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848">
                  <a:extLst>
                    <a:ext uri="{9D8B030D-6E8A-4147-A177-3AD203B41FA5}">
                      <a16:colId xmlns:a16="http://schemas.microsoft.com/office/drawing/2014/main" val="3520418862"/>
                    </a:ext>
                  </a:extLst>
                </a:gridCol>
              </a:tblGrid>
              <a:tr h="269832">
                <a:tc>
                  <a:txBody>
                    <a:bodyPr/>
                    <a:lstStyle/>
                    <a:p>
                      <a:r>
                        <a:rPr lang="en-US" dirty="0" smtClean="0"/>
                        <a:t>Goal 6: Decrease Energy Demand through Reducing</a:t>
                      </a:r>
                      <a:r>
                        <a:rPr lang="en-US" baseline="0" dirty="0" smtClean="0"/>
                        <a:t> Urban Heat Island Effect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70"/>
                  </a:ext>
                </a:extLst>
              </a:tr>
              <a:tr h="47220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6.1</a:t>
                      </a:r>
                      <a:r>
                        <a:rPr lang="en-US" baseline="0" dirty="0" smtClean="0"/>
                        <a:t> Tree Planting for Shade and Enhancing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Efficiency 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Tree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planting for new commercial development, create Community Tree Planting Group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3083"/>
                  </a:ext>
                </a:extLst>
              </a:tr>
              <a:tr h="47220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3.2 Light Reflecting Surfaces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Efficiency 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Promote cool roofs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cool pavements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00922"/>
                  </a:ext>
                </a:extLst>
              </a:tr>
              <a:tr h="877561">
                <a:tc>
                  <a:txBody>
                    <a:bodyPr/>
                    <a:lstStyle/>
                    <a:p>
                      <a:endParaRPr lang="en-US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4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12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On-Road Transportation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04602"/>
              </p:ext>
            </p:extLst>
          </p:nvPr>
        </p:nvGraphicFramePr>
        <p:xfrm>
          <a:off x="819150" y="2222498"/>
          <a:ext cx="10562848" cy="4192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848">
                  <a:extLst>
                    <a:ext uri="{9D8B030D-6E8A-4147-A177-3AD203B41FA5}">
                      <a16:colId xmlns:a16="http://schemas.microsoft.com/office/drawing/2014/main" val="3520418862"/>
                    </a:ext>
                  </a:extLst>
                </a:gridCol>
              </a:tblGrid>
              <a:tr h="499145">
                <a:tc>
                  <a:txBody>
                    <a:bodyPr/>
                    <a:lstStyle/>
                    <a:p>
                      <a:r>
                        <a:rPr lang="en-US" dirty="0" smtClean="0"/>
                        <a:t>Goal 7: Decrease GHG Emissions Through a Reduction in Vehicle</a:t>
                      </a:r>
                      <a:r>
                        <a:rPr lang="en-US" baseline="0" dirty="0" smtClean="0"/>
                        <a:t> Miles Travelled (VMT)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70"/>
                  </a:ext>
                </a:extLst>
              </a:tr>
              <a:tr h="86153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7.1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Alternative Transportation Options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Work with SCAG,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County and community to remove barriers to alternative transportation, Promote biking and non-motorized transportation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3083"/>
                  </a:ext>
                </a:extLst>
              </a:tr>
              <a:tr h="86153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7.2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Bicycle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Masterplan to Expand Bike Routes Around the City 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Establish Bicycle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Advisory Committee, Engage community including school officials and students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00922"/>
                  </a:ext>
                </a:extLst>
              </a:tr>
              <a:tr h="86153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7.3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Ridesharing and Bike to Work Programs within Businesses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Facilitate Air District incentives for businesses to establish ride sharing, Provide reserved preferential parking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spaces, businesses of certain size to provide bike racks and showers</a:t>
                      </a:r>
                      <a:endParaRPr lang="en-US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46439"/>
                  </a:ext>
                </a:extLst>
              </a:tr>
              <a:tr h="1003105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7.4 Electrify the Fleet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Promote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EV incentive programs, apply for grants to establish e-chargers, require or incentivize new commercial development to install e-chargers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1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0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Solid Waste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584043"/>
              </p:ext>
            </p:extLst>
          </p:nvPr>
        </p:nvGraphicFramePr>
        <p:xfrm>
          <a:off x="569768" y="2696324"/>
          <a:ext cx="10562848" cy="1634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848">
                  <a:extLst>
                    <a:ext uri="{9D8B030D-6E8A-4147-A177-3AD203B41FA5}">
                      <a16:colId xmlns:a16="http://schemas.microsoft.com/office/drawing/2014/main" val="3520418862"/>
                    </a:ext>
                  </a:extLst>
                </a:gridCol>
              </a:tblGrid>
              <a:tr h="255698">
                <a:tc>
                  <a:txBody>
                    <a:bodyPr/>
                    <a:lstStyle/>
                    <a:p>
                      <a:r>
                        <a:rPr lang="en-US" dirty="0" smtClean="0"/>
                        <a:t>Goal 8: Decrease GHG Emissions through Reducing Solid</a:t>
                      </a:r>
                      <a:r>
                        <a:rPr lang="en-US" baseline="0" dirty="0" smtClean="0"/>
                        <a:t> Waste Generation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70"/>
                  </a:ext>
                </a:extLst>
              </a:tr>
              <a:tr h="62876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8.1</a:t>
                      </a:r>
                      <a:r>
                        <a:rPr lang="en-US" baseline="0" dirty="0" smtClean="0"/>
                        <a:t> Reduce Waste at Landfills</a:t>
                      </a:r>
                      <a:endParaRPr lang="en-US" sz="18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3083"/>
                  </a:ext>
                </a:extLst>
              </a:tr>
              <a:tr h="5722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Create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awareness regarding recycling, composting and waste diversion, additional recycling containers at public places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0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03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Clean Energy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73525"/>
              </p:ext>
            </p:extLst>
          </p:nvPr>
        </p:nvGraphicFramePr>
        <p:xfrm>
          <a:off x="819150" y="2222498"/>
          <a:ext cx="10562848" cy="334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848">
                  <a:extLst>
                    <a:ext uri="{9D8B030D-6E8A-4147-A177-3AD203B41FA5}">
                      <a16:colId xmlns:a16="http://schemas.microsoft.com/office/drawing/2014/main" val="3520418862"/>
                    </a:ext>
                  </a:extLst>
                </a:gridCol>
              </a:tblGrid>
              <a:tr h="269832">
                <a:tc>
                  <a:txBody>
                    <a:bodyPr/>
                    <a:lstStyle/>
                    <a:p>
                      <a:r>
                        <a:rPr lang="en-US" dirty="0" smtClean="0"/>
                        <a:t>Goal 9: Decrease GHG Emissions through Increased Clean Energy Use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70"/>
                  </a:ext>
                </a:extLst>
              </a:tr>
              <a:tr h="47220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9.1</a:t>
                      </a:r>
                      <a:r>
                        <a:rPr lang="en-US" baseline="0" dirty="0" smtClean="0"/>
                        <a:t> Promote Clean Energy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Promote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clean energy incentives, encourage solar panel installations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3083"/>
                  </a:ext>
                </a:extLst>
              </a:tr>
              <a:tr h="47220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9.2 Continued Participation in the CPA</a:t>
                      </a:r>
                      <a:r>
                        <a:rPr lang="en-US" baseline="0" dirty="0" smtClean="0"/>
                        <a:t> program 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Achieve renewable energy goals beyond State targets by participation in the CPA program at 100 percent renewable energy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00922"/>
                  </a:ext>
                </a:extLst>
              </a:tr>
              <a:tr h="877561">
                <a:tc>
                  <a:txBody>
                    <a:bodyPr/>
                    <a:lstStyle/>
                    <a:p>
                      <a:endParaRPr lang="en-US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46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8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3711965"/>
              </p:ext>
            </p:extLst>
          </p:nvPr>
        </p:nvGraphicFramePr>
        <p:xfrm>
          <a:off x="910936" y="445489"/>
          <a:ext cx="9421784" cy="583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877455" y="3638145"/>
            <a:ext cx="2976664" cy="173152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164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18" y="914899"/>
            <a:ext cx="10571998" cy="970450"/>
          </a:xfrm>
        </p:spPr>
        <p:txBody>
          <a:bodyPr/>
          <a:lstStyle/>
          <a:p>
            <a:r>
              <a:rPr lang="en-US" b="0" dirty="0">
                <a:latin typeface="Impact" panose="020B0806030902050204" pitchFamily="34" charset="0"/>
              </a:rPr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94" y="2259073"/>
            <a:ext cx="11555774" cy="3636511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3200" dirty="0">
                <a:latin typeface="+mj-lt"/>
              </a:rPr>
              <a:t>November 18, 2020 – Workshop #</a:t>
            </a:r>
            <a:r>
              <a:rPr lang="en-US" sz="3200" dirty="0" smtClean="0">
                <a:latin typeface="+mj-lt"/>
              </a:rPr>
              <a:t>1 (Overview of CAAP)</a:t>
            </a:r>
            <a:endParaRPr lang="en-US" sz="3200" dirty="0">
              <a:latin typeface="+mj-lt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3200" dirty="0">
                <a:latin typeface="+mj-lt"/>
              </a:rPr>
              <a:t>December </a:t>
            </a:r>
            <a:r>
              <a:rPr lang="en-US" sz="3200" dirty="0" smtClean="0">
                <a:latin typeface="+mj-lt"/>
              </a:rPr>
              <a:t>8, 2020 </a:t>
            </a:r>
            <a:r>
              <a:rPr lang="en-US" sz="3200" dirty="0">
                <a:latin typeface="+mj-lt"/>
              </a:rPr>
              <a:t>– Workshop #2 (Reduction Measures)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+mj-lt"/>
              </a:rPr>
              <a:t>February 10, </a:t>
            </a:r>
            <a:r>
              <a:rPr lang="en-US" sz="3200" dirty="0">
                <a:latin typeface="+mj-lt"/>
              </a:rPr>
              <a:t>2021 – Approval of CAAP (Phase 1)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3200" dirty="0">
                <a:latin typeface="+mj-lt"/>
              </a:rPr>
              <a:t>February - June 2021 – CEQA approval (Phase 2)</a:t>
            </a: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q"/>
            </a:pPr>
            <a:r>
              <a:rPr lang="en-US" sz="3200" dirty="0">
                <a:latin typeface="+mj-lt"/>
              </a:rPr>
              <a:t>July 2021 – Transition to Phase 3 (Implementation)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5067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18" y="914898"/>
            <a:ext cx="10571998" cy="970450"/>
          </a:xfrm>
        </p:spPr>
        <p:txBody>
          <a:bodyPr/>
          <a:lstStyle/>
          <a:p>
            <a:r>
              <a:rPr lang="en-US" b="0" dirty="0">
                <a:latin typeface="Impact" panose="020B0806030902050204" pitchFamily="34" charset="0"/>
              </a:rPr>
              <a:t>Workshop Goals and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2344367"/>
            <a:ext cx="10752171" cy="398214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+mj-lt"/>
              </a:rPr>
              <a:t>Provide information, answer questions, and gather </a:t>
            </a:r>
            <a:r>
              <a:rPr lang="en-US" sz="3200" dirty="0" smtClean="0">
                <a:latin typeface="+mj-lt"/>
              </a:rPr>
              <a:t>feedback </a:t>
            </a:r>
          </a:p>
          <a:p>
            <a:r>
              <a:rPr lang="en-US" sz="3200" dirty="0" smtClean="0">
                <a:latin typeface="+mj-lt"/>
              </a:rPr>
              <a:t>Use of “Chat” and/or “Q&amp;A” button </a:t>
            </a:r>
          </a:p>
          <a:p>
            <a:r>
              <a:rPr lang="en-US" sz="3200" dirty="0" smtClean="0">
                <a:latin typeface="+mj-lt"/>
              </a:rPr>
              <a:t>Use </a:t>
            </a:r>
            <a:r>
              <a:rPr lang="en-US" sz="3200" dirty="0">
                <a:latin typeface="+mj-lt"/>
              </a:rPr>
              <a:t>“Raise Hand” button to speak</a:t>
            </a:r>
          </a:p>
          <a:p>
            <a:r>
              <a:rPr lang="en-US" sz="3200" dirty="0">
                <a:latin typeface="+mj-lt"/>
              </a:rPr>
              <a:t>November 18, 2020 – Workshop </a:t>
            </a:r>
            <a:r>
              <a:rPr lang="en-US" sz="3200" dirty="0" smtClean="0">
                <a:latin typeface="+mj-lt"/>
              </a:rPr>
              <a:t>#1(What is a CAAP? Why its needed?, CAAP development Process, and Greenhouse Gas (GHG) Inventory and Forecasts)</a:t>
            </a:r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December </a:t>
            </a:r>
            <a:r>
              <a:rPr lang="en-US" sz="3200" dirty="0" smtClean="0">
                <a:latin typeface="+mj-lt"/>
              </a:rPr>
              <a:t>8 2020 </a:t>
            </a:r>
            <a:r>
              <a:rPr lang="en-US" sz="3200" dirty="0">
                <a:latin typeface="+mj-lt"/>
              </a:rPr>
              <a:t>– Workshop #</a:t>
            </a:r>
            <a:r>
              <a:rPr lang="en-US" sz="3200" dirty="0" smtClean="0">
                <a:latin typeface="+mj-lt"/>
              </a:rPr>
              <a:t>2 (GHG Reduction Targets and Reduction Measures)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45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74" y="390925"/>
            <a:ext cx="11207784" cy="1088740"/>
          </a:xfrm>
        </p:spPr>
        <p:txBody>
          <a:bodyPr/>
          <a:lstStyle/>
          <a:p>
            <a:r>
              <a:rPr lang="en-US" sz="3600" b="0" dirty="0" smtClean="0">
                <a:latin typeface="Impact" panose="020B0806030902050204" pitchFamily="34" charset="0"/>
              </a:rPr>
              <a:t>CAAP Public Workshop #1 on November </a:t>
            </a:r>
            <a:r>
              <a:rPr lang="en-US" sz="3600" b="0" dirty="0" smtClean="0">
                <a:latin typeface="Impact" panose="020B0806030902050204" pitchFamily="34" charset="0"/>
              </a:rPr>
              <a:t>18, </a:t>
            </a:r>
            <a:r>
              <a:rPr lang="en-US" sz="3600" b="0" dirty="0" smtClean="0">
                <a:latin typeface="Impact" panose="020B0806030902050204" pitchFamily="34" charset="0"/>
              </a:rPr>
              <a:t>2020</a:t>
            </a:r>
            <a:br>
              <a:rPr lang="en-US" sz="3600" b="0" dirty="0" smtClean="0">
                <a:latin typeface="Impact" panose="020B0806030902050204" pitchFamily="34" charset="0"/>
              </a:rPr>
            </a:br>
            <a:r>
              <a:rPr lang="en-US" sz="3600" b="0" dirty="0" smtClean="0">
                <a:latin typeface="Impact" panose="020B0806030902050204" pitchFamily="34" charset="0"/>
              </a:rPr>
              <a:t> </a:t>
            </a:r>
            <a:r>
              <a:rPr lang="en-US" sz="3600" b="0" dirty="0">
                <a:latin typeface="Impact" panose="020B0806030902050204" pitchFamily="34" charset="0"/>
              </a:rPr>
              <a:t>Re-cap and Key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74" y="2316480"/>
            <a:ext cx="10620515" cy="4541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>
                <a:latin typeface="+mj-lt"/>
              </a:rPr>
              <a:t>-Is the CAAP aspirational or legally </a:t>
            </a:r>
            <a:r>
              <a:rPr lang="en-US" sz="3900" dirty="0">
                <a:latin typeface="+mj-lt"/>
              </a:rPr>
              <a:t>b</a:t>
            </a:r>
            <a:r>
              <a:rPr lang="en-US" sz="3900" dirty="0" smtClean="0">
                <a:latin typeface="+mj-lt"/>
              </a:rPr>
              <a:t>inding?</a:t>
            </a:r>
          </a:p>
          <a:p>
            <a:pPr marL="0" indent="0">
              <a:buNone/>
            </a:pPr>
            <a:endParaRPr lang="en-US" sz="3900" dirty="0" smtClean="0">
              <a:latin typeface="+mj-lt"/>
            </a:endParaRPr>
          </a:p>
          <a:p>
            <a:pPr marL="0" indent="0">
              <a:buNone/>
            </a:pPr>
            <a:r>
              <a:rPr lang="en-US" sz="3900" dirty="0" smtClean="0">
                <a:latin typeface="+mj-lt"/>
              </a:rPr>
              <a:t>-What is the City’s participation in the Clean Power Alliance (CPA) program?</a:t>
            </a:r>
          </a:p>
          <a:p>
            <a:pPr marL="0" indent="0">
              <a:buNone/>
            </a:pPr>
            <a:endParaRPr lang="en-US" sz="3900" dirty="0" smtClean="0">
              <a:latin typeface="+mj-lt"/>
            </a:endParaRPr>
          </a:p>
          <a:p>
            <a:pPr marL="0" indent="0">
              <a:buNone/>
            </a:pPr>
            <a:r>
              <a:rPr lang="en-US" sz="3900" dirty="0" smtClean="0">
                <a:latin typeface="+mj-lt"/>
              </a:rPr>
              <a:t>-Can we establish a micro-grid in the City?</a:t>
            </a:r>
          </a:p>
          <a:p>
            <a:pPr marL="0" indent="0">
              <a:buNone/>
            </a:pPr>
            <a:endParaRPr lang="en-US" sz="39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8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t="1811" r="13443" b="3619"/>
          <a:stretch/>
        </p:blipFill>
        <p:spPr>
          <a:xfrm>
            <a:off x="1759131" y="186146"/>
            <a:ext cx="8673737" cy="6485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55" y="962195"/>
            <a:ext cx="10571998" cy="970450"/>
          </a:xfrm>
        </p:spPr>
        <p:txBody>
          <a:bodyPr/>
          <a:lstStyle/>
          <a:p>
            <a:r>
              <a:rPr lang="en-US" sz="3600" dirty="0">
                <a:latin typeface="Impact" panose="020B0806030902050204" pitchFamily="34" charset="0"/>
              </a:rPr>
              <a:t>Filling the GHG Emissions </a:t>
            </a:r>
            <a:r>
              <a:rPr lang="en-US" sz="3600" dirty="0" smtClean="0">
                <a:latin typeface="Impact" panose="020B0806030902050204" pitchFamily="34" charset="0"/>
              </a:rPr>
              <a:t>Gap: Agoura Hills Community GHG Reduction Measures</a:t>
            </a:r>
            <a:br>
              <a:rPr lang="en-US" sz="3600" dirty="0" smtClean="0">
                <a:latin typeface="Impact" panose="020B0806030902050204" pitchFamily="34" charset="0"/>
              </a:rPr>
            </a:br>
            <a:endParaRPr lang="en-US" sz="3600" dirty="0">
              <a:latin typeface="Impact" panose="020B080603090205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150700"/>
              </p:ext>
            </p:extLst>
          </p:nvPr>
        </p:nvGraphicFramePr>
        <p:xfrm>
          <a:off x="727073" y="1920112"/>
          <a:ext cx="4102621" cy="2207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683847"/>
              </p:ext>
            </p:extLst>
          </p:nvPr>
        </p:nvGraphicFramePr>
        <p:xfrm>
          <a:off x="727073" y="4189614"/>
          <a:ext cx="4102621" cy="246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ight Brace 8"/>
          <p:cNvSpPr/>
          <p:nvPr/>
        </p:nvSpPr>
        <p:spPr>
          <a:xfrm>
            <a:off x="5062451" y="2103120"/>
            <a:ext cx="847898" cy="43724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8568" y="3167703"/>
            <a:ext cx="5724144" cy="224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13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Energy Efficiency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Existing Residential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116461"/>
              </p:ext>
            </p:extLst>
          </p:nvPr>
        </p:nvGraphicFramePr>
        <p:xfrm>
          <a:off x="819150" y="2222498"/>
          <a:ext cx="10562848" cy="432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848">
                  <a:extLst>
                    <a:ext uri="{9D8B030D-6E8A-4147-A177-3AD203B41FA5}">
                      <a16:colId xmlns:a16="http://schemas.microsoft.com/office/drawing/2014/main" val="3520418862"/>
                    </a:ext>
                  </a:extLst>
                </a:gridCol>
              </a:tblGrid>
              <a:tr h="499145">
                <a:tc>
                  <a:txBody>
                    <a:bodyPr/>
                    <a:lstStyle/>
                    <a:p>
                      <a:r>
                        <a:rPr lang="en-US" dirty="0" smtClean="0"/>
                        <a:t>Goal 1: Increase</a:t>
                      </a:r>
                      <a:r>
                        <a:rPr lang="en-US" baseline="0" dirty="0" smtClean="0"/>
                        <a:t> Energy Efficiency in Existing Residential 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70"/>
                  </a:ext>
                </a:extLst>
              </a:tr>
              <a:tr h="86153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1.1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Efficiency Training, Education, and Recognition in the Residential Sector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Designate ‘Energy Advocate/Sustainability’ Staff, Promote energy efficiency education,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and fairs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3083"/>
                  </a:ext>
                </a:extLst>
              </a:tr>
              <a:tr h="86153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1.2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Community Participation in Existing Energy Efficiency Programs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Partner with SCAG,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SCE and SoCal Gas for energy efficiency outreach and training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00922"/>
                  </a:ext>
                </a:extLst>
              </a:tr>
              <a:tr h="86153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1.3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Home Energy Evaluations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Energy efficiency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audits through existing programs, residential sector energy conservation disclosure</a:t>
                      </a:r>
                      <a:endParaRPr lang="en-US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46439"/>
                  </a:ext>
                </a:extLst>
              </a:tr>
              <a:tr h="1003105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1.4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Residential Home Energy Renovations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Promote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existing home energy renovation programs, participation in green building programs (LEED, PACE, HERO, Energy Upgrade California, Low Income Home Improvement Programs), Establish online permitting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1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08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149AB1E8-D7F0-4AEC-8940-65286C02E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27" y="896168"/>
            <a:ext cx="10571998" cy="970450"/>
          </a:xfrm>
        </p:spPr>
        <p:txBody>
          <a:bodyPr/>
          <a:lstStyle/>
          <a:p>
            <a:r>
              <a:rPr lang="en-US" b="0" dirty="0" smtClean="0">
                <a:latin typeface="Impact" panose="020B0806030902050204" pitchFamily="34" charset="0"/>
              </a:rPr>
              <a:t>1. Energy Efficiency </a:t>
            </a:r>
            <a:br>
              <a:rPr lang="en-US" b="0" dirty="0" smtClean="0">
                <a:latin typeface="Impact" panose="020B0806030902050204" pitchFamily="34" charset="0"/>
              </a:rPr>
            </a:br>
            <a:r>
              <a:rPr lang="en-US" b="0" i="1" dirty="0" smtClean="0">
                <a:latin typeface="Impact" panose="020B0806030902050204" pitchFamily="34" charset="0"/>
              </a:rPr>
              <a:t>New Residential</a:t>
            </a:r>
            <a:endParaRPr lang="en-US" b="0" i="1" dirty="0">
              <a:latin typeface="Impact" panose="020B080603090205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66253"/>
              </p:ext>
            </p:extLst>
          </p:nvPr>
        </p:nvGraphicFramePr>
        <p:xfrm>
          <a:off x="503266" y="2704636"/>
          <a:ext cx="1056284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848">
                  <a:extLst>
                    <a:ext uri="{9D8B030D-6E8A-4147-A177-3AD203B41FA5}">
                      <a16:colId xmlns:a16="http://schemas.microsoft.com/office/drawing/2014/main" val="3520418862"/>
                    </a:ext>
                  </a:extLst>
                </a:gridCol>
              </a:tblGrid>
              <a:tr h="255698">
                <a:tc>
                  <a:txBody>
                    <a:bodyPr/>
                    <a:lstStyle/>
                    <a:p>
                      <a:r>
                        <a:rPr lang="en-US" dirty="0" smtClean="0"/>
                        <a:t>Goal 2: Increase</a:t>
                      </a:r>
                      <a:r>
                        <a:rPr lang="en-US" baseline="0" dirty="0" smtClean="0"/>
                        <a:t> Energy Efficiency in New Residential 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70"/>
                  </a:ext>
                </a:extLst>
              </a:tr>
              <a:tr h="62876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2.1</a:t>
                      </a:r>
                      <a:r>
                        <a:rPr lang="en-US" baseline="0" dirty="0" smtClean="0"/>
                        <a:t> Exceed Existing Energy Efficiency Standards </a:t>
                      </a:r>
                    </a:p>
                    <a:p>
                      <a:endParaRPr lang="en-US" sz="18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3083"/>
                  </a:ext>
                </a:extLst>
              </a:tr>
              <a:tr h="5722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Educate developers and City staff on future Title 24 updates,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energy efficiency opportunities , Promote Tier 1 and Tier-2 green building ratings (LEED, Energy Star Certified Buildings etc.), Provide recognition and incentives to developers for all electric homes development</a:t>
                      </a:r>
                      <a:endParaRPr lang="en-US" i="1" dirty="0" smtClean="0"/>
                    </a:p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0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1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Energy Efficiency </a:t>
            </a:r>
            <a:br>
              <a:rPr lang="en-US" dirty="0" smtClean="0"/>
            </a:br>
            <a:r>
              <a:rPr lang="en-US" i="1" dirty="0" smtClean="0"/>
              <a:t>Existing Commercial</a:t>
            </a:r>
            <a:endParaRPr lang="en-US" i="1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399721"/>
              </p:ext>
            </p:extLst>
          </p:nvPr>
        </p:nvGraphicFramePr>
        <p:xfrm>
          <a:off x="819150" y="2222498"/>
          <a:ext cx="10562848" cy="413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848">
                  <a:extLst>
                    <a:ext uri="{9D8B030D-6E8A-4147-A177-3AD203B41FA5}">
                      <a16:colId xmlns:a16="http://schemas.microsoft.com/office/drawing/2014/main" val="3520418862"/>
                    </a:ext>
                  </a:extLst>
                </a:gridCol>
              </a:tblGrid>
              <a:tr h="499145">
                <a:tc>
                  <a:txBody>
                    <a:bodyPr/>
                    <a:lstStyle/>
                    <a:p>
                      <a:r>
                        <a:rPr lang="en-US" dirty="0" smtClean="0"/>
                        <a:t>Goal 3: Increase</a:t>
                      </a:r>
                      <a:r>
                        <a:rPr lang="en-US" baseline="0" dirty="0" smtClean="0"/>
                        <a:t> Energy Efficiency in Existing Commercial 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70"/>
                  </a:ext>
                </a:extLst>
              </a:tr>
              <a:tr h="86153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3.1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Efficiency Training, Education, and Recognition in Commercial Sector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Designate ‘Energy Advocate’ Staff, Promote energy efficiency education,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and fairs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3083"/>
                  </a:ext>
                </a:extLst>
              </a:tr>
              <a:tr h="86153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3.2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Business Participation in Existing Energy Efficiency Programs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Partner with SCAG,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SCE and SoCal Gas for energy efficiency outreach and training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00922"/>
                  </a:ext>
                </a:extLst>
              </a:tr>
              <a:tr h="86153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3.3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Non-Residential Building Energy Audits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Energy efficiency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audits through existing programs, Energy conservation disclosure for commercial sector</a:t>
                      </a:r>
                      <a:endParaRPr lang="en-US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46439"/>
                  </a:ext>
                </a:extLst>
              </a:tr>
              <a:tr h="1003105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3.4 Non-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Residential Building Retrofits</a:t>
                      </a:r>
                    </a:p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Promote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existing building retrofit programs, participation in green building programs (LEED, PACE, HERO, Energy Upgrade California etc.), Establish online permitting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1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13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Energy Efficiency </a:t>
            </a:r>
            <a:br>
              <a:rPr lang="en-US" dirty="0" smtClean="0"/>
            </a:br>
            <a:r>
              <a:rPr lang="en-US" i="1" dirty="0" smtClean="0"/>
              <a:t>New Commercial</a:t>
            </a:r>
            <a:endParaRPr lang="en-US" i="1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456659"/>
              </p:ext>
            </p:extLst>
          </p:nvPr>
        </p:nvGraphicFramePr>
        <p:xfrm>
          <a:off x="569768" y="2696324"/>
          <a:ext cx="1056284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848">
                  <a:extLst>
                    <a:ext uri="{9D8B030D-6E8A-4147-A177-3AD203B41FA5}">
                      <a16:colId xmlns:a16="http://schemas.microsoft.com/office/drawing/2014/main" val="3520418862"/>
                    </a:ext>
                  </a:extLst>
                </a:gridCol>
              </a:tblGrid>
              <a:tr h="255698">
                <a:tc>
                  <a:txBody>
                    <a:bodyPr/>
                    <a:lstStyle/>
                    <a:p>
                      <a:r>
                        <a:rPr lang="en-US" dirty="0" smtClean="0"/>
                        <a:t>Goal 4: Increase</a:t>
                      </a:r>
                      <a:r>
                        <a:rPr lang="en-US" baseline="0" dirty="0" smtClean="0"/>
                        <a:t> Energy Efficiency in New Commercial Units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9570"/>
                  </a:ext>
                </a:extLst>
              </a:tr>
              <a:tr h="628767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 4.1</a:t>
                      </a:r>
                      <a:r>
                        <a:rPr lang="en-US" baseline="0" dirty="0" smtClean="0"/>
                        <a:t> Exceed Tier 2 Voluntary Measures Energy Efficiency Standards</a:t>
                      </a:r>
                    </a:p>
                    <a:p>
                      <a:endParaRPr lang="en-US" sz="1800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83083"/>
                  </a:ext>
                </a:extLst>
              </a:tr>
              <a:tr h="5722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Actions: Educate developers and City staff on future Title 24 updates,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energy efficiency opportunities , Promote Tier 1 and Tier-2 green building ratings (LEED, Energy Star Certified Buildings etc.), Provide recognition and incentives to developers for all electric development</a:t>
                      </a:r>
                      <a:endParaRPr lang="en-US" i="1" dirty="0" smtClean="0"/>
                    </a:p>
                    <a:p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40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9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1033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Impact</vt:lpstr>
      <vt:lpstr>Palatino Linotype</vt:lpstr>
      <vt:lpstr>Wingdings</vt:lpstr>
      <vt:lpstr>Wingdings 2</vt:lpstr>
      <vt:lpstr>Quotable</vt:lpstr>
      <vt:lpstr>PowerPoint Presentation</vt:lpstr>
      <vt:lpstr>Workshop Goals and Logistics</vt:lpstr>
      <vt:lpstr>CAAP Public Workshop #1 on November 18, 2020  Re-cap and Key Questions</vt:lpstr>
      <vt:lpstr>PowerPoint Presentation</vt:lpstr>
      <vt:lpstr>Filling the GHG Emissions Gap: Agoura Hills Community GHG Reduction Measures </vt:lpstr>
      <vt:lpstr>1. Energy Efficiency  Existing Residential</vt:lpstr>
      <vt:lpstr>1. Energy Efficiency  New Residential</vt:lpstr>
      <vt:lpstr>1. Energy Efficiency  Existing Commercial</vt:lpstr>
      <vt:lpstr>1. Energy Efficiency  New Commercial</vt:lpstr>
      <vt:lpstr>2. Water Efficiency</vt:lpstr>
      <vt:lpstr>3. Advanced Goals and Measures</vt:lpstr>
      <vt:lpstr>4. On-Road Transportation</vt:lpstr>
      <vt:lpstr>5. Solid Waste</vt:lpstr>
      <vt:lpstr>6. Clean Energy</vt:lpstr>
      <vt:lpstr>PowerPoint Presentation</vt:lpstr>
      <vt:lpstr>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A Mendez</dc:creator>
  <cp:lastModifiedBy>Preeti Verma</cp:lastModifiedBy>
  <cp:revision>67</cp:revision>
  <dcterms:created xsi:type="dcterms:W3CDTF">2020-11-17T19:52:58Z</dcterms:created>
  <dcterms:modified xsi:type="dcterms:W3CDTF">2020-12-08T18:26:17Z</dcterms:modified>
</cp:coreProperties>
</file>