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38"/>
  </p:notesMasterIdLst>
  <p:sldIdLst>
    <p:sldId id="256" r:id="rId2"/>
    <p:sldId id="259" r:id="rId3"/>
    <p:sldId id="261" r:id="rId4"/>
    <p:sldId id="263" r:id="rId5"/>
    <p:sldId id="264" r:id="rId6"/>
    <p:sldId id="265" r:id="rId7"/>
    <p:sldId id="266" r:id="rId8"/>
    <p:sldId id="268" r:id="rId9"/>
    <p:sldId id="280" r:id="rId10"/>
    <p:sldId id="275" r:id="rId11"/>
    <p:sldId id="335" r:id="rId12"/>
    <p:sldId id="336" r:id="rId13"/>
    <p:sldId id="316" r:id="rId14"/>
    <p:sldId id="319" r:id="rId15"/>
    <p:sldId id="284" r:id="rId16"/>
    <p:sldId id="337" r:id="rId17"/>
    <p:sldId id="271" r:id="rId18"/>
    <p:sldId id="339" r:id="rId19"/>
    <p:sldId id="340" r:id="rId20"/>
    <p:sldId id="341" r:id="rId21"/>
    <p:sldId id="338" r:id="rId22"/>
    <p:sldId id="281" r:id="rId23"/>
    <p:sldId id="282" r:id="rId24"/>
    <p:sldId id="283" r:id="rId25"/>
    <p:sldId id="342" r:id="rId26"/>
    <p:sldId id="287" r:id="rId27"/>
    <p:sldId id="286" r:id="rId28"/>
    <p:sldId id="288" r:id="rId29"/>
    <p:sldId id="289" r:id="rId30"/>
    <p:sldId id="272" r:id="rId31"/>
    <p:sldId id="274" r:id="rId32"/>
    <p:sldId id="276" r:id="rId33"/>
    <p:sldId id="277" r:id="rId34"/>
    <p:sldId id="278" r:id="rId35"/>
    <p:sldId id="279" r:id="rId36"/>
    <p:sldId id="34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ce Thomas" initials="DT" lastIdx="2" clrIdx="0">
    <p:extLst>
      <p:ext uri="{19B8F6BF-5375-455C-9EA6-DF929625EA0E}">
        <p15:presenceInfo xmlns:p15="http://schemas.microsoft.com/office/powerpoint/2012/main" userId="c8f31b1671290523" providerId="Windows Live"/>
      </p:ext>
    </p:extLst>
  </p:cmAuthor>
  <p:cmAuthor id="2" name="Wierschem, Lance D." initials="WLD" lastIdx="2" clrIdx="1">
    <p:extLst>
      <p:ext uri="{19B8F6BF-5375-455C-9EA6-DF929625EA0E}">
        <p15:presenceInfo xmlns:p15="http://schemas.microsoft.com/office/powerpoint/2012/main" userId="S::LDWierschem@rrmdesign.com::5e17f425-cb07-4b45-b107-32ac17c59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6T13:44:48.302" idx="1">
    <p:pos x="10" y="10"/>
    <p:text>We want them to acknowledge the minutes, not vote to approve them; right?</p:text>
    <p:extLst>
      <p:ext uri="{C676402C-5697-4E1C-873F-D02D1690AC5C}">
        <p15:threadingInfo xmlns:p15="http://schemas.microsoft.com/office/powerpoint/2012/main" timeZoneBias="420"/>
      </p:ext>
    </p:extLst>
  </p:cm>
  <p:cm authorId="2" dt="2021-04-20T08:32:06.206" idx="2">
    <p:pos x="10" y="106"/>
    <p:text>correct, you can change the verbage if you like, but I left as is to keep consistent with past meetings.</p:text>
    <p:extLst>
      <p:ext uri="{C676402C-5697-4E1C-873F-D02D1690AC5C}">
        <p15:threadingInfo xmlns:p15="http://schemas.microsoft.com/office/powerpoint/2012/main" timeZoneBias="42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EB8A4-A52A-4C41-8E8D-A8864E2F774B}" type="doc">
      <dgm:prSet loTypeId="urn:microsoft.com/office/officeart/2005/8/layout/process1" loCatId="process" qsTypeId="urn:microsoft.com/office/officeart/2005/8/quickstyle/simple1" qsCatId="simple" csTypeId="urn:microsoft.com/office/officeart/2005/8/colors/accent1_2" csCatId="accent1" phldr="1"/>
      <dgm:spPr/>
    </dgm:pt>
    <dgm:pt modelId="{511B8A0F-C71D-45B8-8B95-69B3409589B9}">
      <dgm:prSet phldrT="[Text]" custT="1"/>
      <dgm:spPr/>
      <dgm:t>
        <a:bodyPr/>
        <a:lstStyle/>
        <a:p>
          <a:r>
            <a:rPr lang="en-US" sz="2000" b="1" dirty="0">
              <a:solidFill>
                <a:schemeClr val="tx1"/>
              </a:solidFill>
            </a:rPr>
            <a:t>State</a:t>
          </a:r>
        </a:p>
        <a:p>
          <a:endParaRPr lang="en-US" sz="2000" b="1" dirty="0">
            <a:solidFill>
              <a:schemeClr val="tx1"/>
            </a:solidFill>
          </a:endParaRPr>
        </a:p>
        <a:p>
          <a:endParaRPr lang="en-US" sz="2000" b="1" dirty="0">
            <a:solidFill>
              <a:schemeClr val="tx1"/>
            </a:solidFill>
          </a:endParaRPr>
        </a:p>
      </dgm:t>
    </dgm:pt>
    <dgm:pt modelId="{CF88D393-5FBB-4584-A586-55E85C746D15}" type="parTrans" cxnId="{19DAA40D-CABC-46C6-A9B3-16165A12C3CA}">
      <dgm:prSet/>
      <dgm:spPr/>
      <dgm:t>
        <a:bodyPr/>
        <a:lstStyle/>
        <a:p>
          <a:endParaRPr lang="en-US"/>
        </a:p>
      </dgm:t>
    </dgm:pt>
    <dgm:pt modelId="{B0A8E4C8-0782-4AD9-9F93-95BBBC6ACBBE}" type="sibTrans" cxnId="{19DAA40D-CABC-46C6-A9B3-16165A12C3CA}">
      <dgm:prSet/>
      <dgm:spPr/>
      <dgm:t>
        <a:bodyPr/>
        <a:lstStyle/>
        <a:p>
          <a:endParaRPr lang="en-US"/>
        </a:p>
      </dgm:t>
    </dgm:pt>
    <dgm:pt modelId="{1514F980-4CF3-4CF2-8E40-29D3066CFF2B}">
      <dgm:prSet phldrT="[Text]" custT="1"/>
      <dgm:spPr/>
      <dgm:t>
        <a:bodyPr/>
        <a:lstStyle/>
        <a:p>
          <a:r>
            <a:rPr lang="en-US" sz="2000" b="1" dirty="0">
              <a:solidFill>
                <a:schemeClr val="tx1"/>
              </a:solidFill>
            </a:rPr>
            <a:t>Regional Planning Agency</a:t>
          </a:r>
        </a:p>
        <a:p>
          <a:endParaRPr lang="en-US" sz="2000" b="1" dirty="0">
            <a:solidFill>
              <a:schemeClr val="tx1"/>
            </a:solidFill>
          </a:endParaRPr>
        </a:p>
        <a:p>
          <a:endParaRPr lang="en-US" sz="2000" b="1" dirty="0">
            <a:solidFill>
              <a:schemeClr val="tx1"/>
            </a:solidFill>
          </a:endParaRPr>
        </a:p>
      </dgm:t>
    </dgm:pt>
    <dgm:pt modelId="{DF80D66A-9830-499B-8D37-97EE575F4657}" type="parTrans" cxnId="{0038AD0B-1D70-4F42-B841-661361FAED5B}">
      <dgm:prSet/>
      <dgm:spPr/>
      <dgm:t>
        <a:bodyPr/>
        <a:lstStyle/>
        <a:p>
          <a:endParaRPr lang="en-US"/>
        </a:p>
      </dgm:t>
    </dgm:pt>
    <dgm:pt modelId="{0C0EC065-301F-4E84-A4F4-4CB9F3F50BE6}" type="sibTrans" cxnId="{0038AD0B-1D70-4F42-B841-661361FAED5B}">
      <dgm:prSet/>
      <dgm:spPr/>
      <dgm:t>
        <a:bodyPr/>
        <a:lstStyle/>
        <a:p>
          <a:endParaRPr lang="en-US"/>
        </a:p>
      </dgm:t>
    </dgm:pt>
    <dgm:pt modelId="{15639214-F049-4981-861F-D385D9346C86}">
      <dgm:prSet phldrT="[Text]" custT="1"/>
      <dgm:spPr/>
      <dgm:t>
        <a:bodyPr/>
        <a:lstStyle/>
        <a:p>
          <a:r>
            <a:rPr lang="en-US" sz="2000" b="1" dirty="0">
              <a:solidFill>
                <a:schemeClr val="tx1"/>
              </a:solidFill>
            </a:rPr>
            <a:t>Subregion</a:t>
          </a:r>
        </a:p>
        <a:p>
          <a:endParaRPr lang="en-US" sz="2700" b="1" dirty="0">
            <a:solidFill>
              <a:schemeClr val="tx1"/>
            </a:solidFill>
          </a:endParaRPr>
        </a:p>
        <a:p>
          <a:endParaRPr lang="en-US" sz="2700" b="1" dirty="0">
            <a:solidFill>
              <a:schemeClr val="tx1"/>
            </a:solidFill>
          </a:endParaRPr>
        </a:p>
      </dgm:t>
    </dgm:pt>
    <dgm:pt modelId="{25C2F64D-20D7-43A0-AEBD-1D0E90E62C75}" type="parTrans" cxnId="{10656617-D458-4693-B681-FA504FC72B44}">
      <dgm:prSet/>
      <dgm:spPr/>
      <dgm:t>
        <a:bodyPr/>
        <a:lstStyle/>
        <a:p>
          <a:endParaRPr lang="en-US"/>
        </a:p>
      </dgm:t>
    </dgm:pt>
    <dgm:pt modelId="{97978828-6FB7-4811-96A8-0E5F78C5EC78}" type="sibTrans" cxnId="{10656617-D458-4693-B681-FA504FC72B44}">
      <dgm:prSet/>
      <dgm:spPr/>
      <dgm:t>
        <a:bodyPr/>
        <a:lstStyle/>
        <a:p>
          <a:endParaRPr lang="en-US"/>
        </a:p>
      </dgm:t>
    </dgm:pt>
    <dgm:pt modelId="{ED9225C0-F656-4AA0-B8EA-2E4C8479656B}" type="pres">
      <dgm:prSet presAssocID="{277EB8A4-A52A-4C41-8E8D-A8864E2F774B}" presName="Name0" presStyleCnt="0">
        <dgm:presLayoutVars>
          <dgm:dir/>
          <dgm:resizeHandles val="exact"/>
        </dgm:presLayoutVars>
      </dgm:prSet>
      <dgm:spPr/>
    </dgm:pt>
    <dgm:pt modelId="{EF0DEA5E-B850-40B5-B920-52294076E9D7}" type="pres">
      <dgm:prSet presAssocID="{511B8A0F-C71D-45B8-8B95-69B3409589B9}" presName="node" presStyleLbl="node1" presStyleIdx="0" presStyleCnt="3" custScaleY="159594" custLinFactNeighborX="-1288">
        <dgm:presLayoutVars>
          <dgm:bulletEnabled val="1"/>
        </dgm:presLayoutVars>
      </dgm:prSet>
      <dgm:spPr/>
      <dgm:t>
        <a:bodyPr/>
        <a:lstStyle/>
        <a:p>
          <a:endParaRPr lang="en-US"/>
        </a:p>
      </dgm:t>
    </dgm:pt>
    <dgm:pt modelId="{34B546F7-B323-412A-9EE9-1FDD40ACBDCF}" type="pres">
      <dgm:prSet presAssocID="{B0A8E4C8-0782-4AD9-9F93-95BBBC6ACBBE}" presName="sibTrans" presStyleLbl="sibTrans2D1" presStyleIdx="0" presStyleCnt="2"/>
      <dgm:spPr/>
      <dgm:t>
        <a:bodyPr/>
        <a:lstStyle/>
        <a:p>
          <a:endParaRPr lang="en-US"/>
        </a:p>
      </dgm:t>
    </dgm:pt>
    <dgm:pt modelId="{1DC649D0-10C5-467C-8C96-286F26EB0755}" type="pres">
      <dgm:prSet presAssocID="{B0A8E4C8-0782-4AD9-9F93-95BBBC6ACBBE}" presName="connectorText" presStyleLbl="sibTrans2D1" presStyleIdx="0" presStyleCnt="2"/>
      <dgm:spPr/>
      <dgm:t>
        <a:bodyPr/>
        <a:lstStyle/>
        <a:p>
          <a:endParaRPr lang="en-US"/>
        </a:p>
      </dgm:t>
    </dgm:pt>
    <dgm:pt modelId="{36F29DC7-1F63-4863-A4B8-E29274BA1F50}" type="pres">
      <dgm:prSet presAssocID="{1514F980-4CF3-4CF2-8E40-29D3066CFF2B}" presName="node" presStyleLbl="node1" presStyleIdx="1" presStyleCnt="3" custScaleY="162176" custLinFactNeighborX="-940" custLinFactNeighborY="0">
        <dgm:presLayoutVars>
          <dgm:bulletEnabled val="1"/>
        </dgm:presLayoutVars>
      </dgm:prSet>
      <dgm:spPr/>
      <dgm:t>
        <a:bodyPr/>
        <a:lstStyle/>
        <a:p>
          <a:endParaRPr lang="en-US"/>
        </a:p>
      </dgm:t>
    </dgm:pt>
    <dgm:pt modelId="{1EEBC7CB-E2A2-44BE-9ECE-13D16D12578B}" type="pres">
      <dgm:prSet presAssocID="{0C0EC065-301F-4E84-A4F4-4CB9F3F50BE6}" presName="sibTrans" presStyleLbl="sibTrans2D1" presStyleIdx="1" presStyleCnt="2"/>
      <dgm:spPr/>
      <dgm:t>
        <a:bodyPr/>
        <a:lstStyle/>
        <a:p>
          <a:endParaRPr lang="en-US"/>
        </a:p>
      </dgm:t>
    </dgm:pt>
    <dgm:pt modelId="{B6C6EA28-70C1-4B6E-8999-392A924596BF}" type="pres">
      <dgm:prSet presAssocID="{0C0EC065-301F-4E84-A4F4-4CB9F3F50BE6}" presName="connectorText" presStyleLbl="sibTrans2D1" presStyleIdx="1" presStyleCnt="2"/>
      <dgm:spPr/>
      <dgm:t>
        <a:bodyPr/>
        <a:lstStyle/>
        <a:p>
          <a:endParaRPr lang="en-US"/>
        </a:p>
      </dgm:t>
    </dgm:pt>
    <dgm:pt modelId="{A3DA7268-B81A-4034-8D83-1392D7D63988}" type="pres">
      <dgm:prSet presAssocID="{15639214-F049-4981-861F-D385D9346C86}" presName="node" presStyleLbl="node1" presStyleIdx="2" presStyleCnt="3" custScaleY="162176" custLinFactNeighborX="-226" custLinFactNeighborY="0">
        <dgm:presLayoutVars>
          <dgm:bulletEnabled val="1"/>
        </dgm:presLayoutVars>
      </dgm:prSet>
      <dgm:spPr/>
      <dgm:t>
        <a:bodyPr/>
        <a:lstStyle/>
        <a:p>
          <a:endParaRPr lang="en-US"/>
        </a:p>
      </dgm:t>
    </dgm:pt>
  </dgm:ptLst>
  <dgm:cxnLst>
    <dgm:cxn modelId="{95484C44-2578-4497-9FC4-A6B71CDC46DC}" type="presOf" srcId="{B0A8E4C8-0782-4AD9-9F93-95BBBC6ACBBE}" destId="{1DC649D0-10C5-467C-8C96-286F26EB0755}" srcOrd="1" destOrd="0" presId="urn:microsoft.com/office/officeart/2005/8/layout/process1"/>
    <dgm:cxn modelId="{10656617-D458-4693-B681-FA504FC72B44}" srcId="{277EB8A4-A52A-4C41-8E8D-A8864E2F774B}" destId="{15639214-F049-4981-861F-D385D9346C86}" srcOrd="2" destOrd="0" parTransId="{25C2F64D-20D7-43A0-AEBD-1D0E90E62C75}" sibTransId="{97978828-6FB7-4811-96A8-0E5F78C5EC78}"/>
    <dgm:cxn modelId="{33579ED6-57BB-4BCE-B8F8-2FF6F865C305}" type="presOf" srcId="{0C0EC065-301F-4E84-A4F4-4CB9F3F50BE6}" destId="{B6C6EA28-70C1-4B6E-8999-392A924596BF}" srcOrd="1" destOrd="0" presId="urn:microsoft.com/office/officeart/2005/8/layout/process1"/>
    <dgm:cxn modelId="{19DAA40D-CABC-46C6-A9B3-16165A12C3CA}" srcId="{277EB8A4-A52A-4C41-8E8D-A8864E2F774B}" destId="{511B8A0F-C71D-45B8-8B95-69B3409589B9}" srcOrd="0" destOrd="0" parTransId="{CF88D393-5FBB-4584-A586-55E85C746D15}" sibTransId="{B0A8E4C8-0782-4AD9-9F93-95BBBC6ACBBE}"/>
    <dgm:cxn modelId="{0038AD0B-1D70-4F42-B841-661361FAED5B}" srcId="{277EB8A4-A52A-4C41-8E8D-A8864E2F774B}" destId="{1514F980-4CF3-4CF2-8E40-29D3066CFF2B}" srcOrd="1" destOrd="0" parTransId="{DF80D66A-9830-499B-8D37-97EE575F4657}" sibTransId="{0C0EC065-301F-4E84-A4F4-4CB9F3F50BE6}"/>
    <dgm:cxn modelId="{F2161743-A3CE-4DAA-91F9-C0CA7F384A75}" type="presOf" srcId="{B0A8E4C8-0782-4AD9-9F93-95BBBC6ACBBE}" destId="{34B546F7-B323-412A-9EE9-1FDD40ACBDCF}" srcOrd="0" destOrd="0" presId="urn:microsoft.com/office/officeart/2005/8/layout/process1"/>
    <dgm:cxn modelId="{79A65E29-66C4-41A9-A6CB-B009AABAC329}" type="presOf" srcId="{1514F980-4CF3-4CF2-8E40-29D3066CFF2B}" destId="{36F29DC7-1F63-4863-A4B8-E29274BA1F50}" srcOrd="0" destOrd="0" presId="urn:microsoft.com/office/officeart/2005/8/layout/process1"/>
    <dgm:cxn modelId="{4A2FDF93-BA3B-4565-9780-19D85DDD5EDC}" type="presOf" srcId="{15639214-F049-4981-861F-D385D9346C86}" destId="{A3DA7268-B81A-4034-8D83-1392D7D63988}" srcOrd="0" destOrd="0" presId="urn:microsoft.com/office/officeart/2005/8/layout/process1"/>
    <dgm:cxn modelId="{A0BF6314-B56F-4296-A227-12A12C5398BB}" type="presOf" srcId="{0C0EC065-301F-4E84-A4F4-4CB9F3F50BE6}" destId="{1EEBC7CB-E2A2-44BE-9ECE-13D16D12578B}" srcOrd="0" destOrd="0" presId="urn:microsoft.com/office/officeart/2005/8/layout/process1"/>
    <dgm:cxn modelId="{F881ED2E-C1D4-48AC-B421-31DD2E10FB4D}" type="presOf" srcId="{511B8A0F-C71D-45B8-8B95-69B3409589B9}" destId="{EF0DEA5E-B850-40B5-B920-52294076E9D7}" srcOrd="0" destOrd="0" presId="urn:microsoft.com/office/officeart/2005/8/layout/process1"/>
    <dgm:cxn modelId="{EFE275A5-E14C-4C26-859E-761BD6B5F344}" type="presOf" srcId="{277EB8A4-A52A-4C41-8E8D-A8864E2F774B}" destId="{ED9225C0-F656-4AA0-B8EA-2E4C8479656B}" srcOrd="0" destOrd="0" presId="urn:microsoft.com/office/officeart/2005/8/layout/process1"/>
    <dgm:cxn modelId="{C5144336-6D5E-4273-9233-5DF3AEDAF509}" type="presParOf" srcId="{ED9225C0-F656-4AA0-B8EA-2E4C8479656B}" destId="{EF0DEA5E-B850-40B5-B920-52294076E9D7}" srcOrd="0" destOrd="0" presId="urn:microsoft.com/office/officeart/2005/8/layout/process1"/>
    <dgm:cxn modelId="{4BF51142-4097-4442-B15E-B577045A83EC}" type="presParOf" srcId="{ED9225C0-F656-4AA0-B8EA-2E4C8479656B}" destId="{34B546F7-B323-412A-9EE9-1FDD40ACBDCF}" srcOrd="1" destOrd="0" presId="urn:microsoft.com/office/officeart/2005/8/layout/process1"/>
    <dgm:cxn modelId="{683CA0F0-9D8C-41AA-9C96-24E6DEDAED40}" type="presParOf" srcId="{34B546F7-B323-412A-9EE9-1FDD40ACBDCF}" destId="{1DC649D0-10C5-467C-8C96-286F26EB0755}" srcOrd="0" destOrd="0" presId="urn:microsoft.com/office/officeart/2005/8/layout/process1"/>
    <dgm:cxn modelId="{B2BFCC4E-322F-40CA-B5BD-0A3D6741F677}" type="presParOf" srcId="{ED9225C0-F656-4AA0-B8EA-2E4C8479656B}" destId="{36F29DC7-1F63-4863-A4B8-E29274BA1F50}" srcOrd="2" destOrd="0" presId="urn:microsoft.com/office/officeart/2005/8/layout/process1"/>
    <dgm:cxn modelId="{F6A78ADA-B662-4AF9-AE01-54E255A0352B}" type="presParOf" srcId="{ED9225C0-F656-4AA0-B8EA-2E4C8479656B}" destId="{1EEBC7CB-E2A2-44BE-9ECE-13D16D12578B}" srcOrd="3" destOrd="0" presId="urn:microsoft.com/office/officeart/2005/8/layout/process1"/>
    <dgm:cxn modelId="{DDB874E4-0097-44E9-8CBF-0C2419D49F7B}" type="presParOf" srcId="{1EEBC7CB-E2A2-44BE-9ECE-13D16D12578B}" destId="{B6C6EA28-70C1-4B6E-8999-392A924596BF}" srcOrd="0" destOrd="0" presId="urn:microsoft.com/office/officeart/2005/8/layout/process1"/>
    <dgm:cxn modelId="{B07CBA5A-D374-4C36-8C95-FB6C7D94D1F4}" type="presParOf" srcId="{ED9225C0-F656-4AA0-B8EA-2E4C8479656B}" destId="{A3DA7268-B81A-4034-8D83-1392D7D6398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DEA5E-B850-40B5-B920-52294076E9D7}">
      <dsp:nvSpPr>
        <dsp:cNvPr id="0" name=""/>
        <dsp:cNvSpPr/>
      </dsp:nvSpPr>
      <dsp:spPr>
        <a:xfrm>
          <a:off x="0" y="1413942"/>
          <a:ext cx="2050725" cy="25907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State</a:t>
          </a:r>
        </a:p>
        <a:p>
          <a:pPr lvl="0" algn="ctr" defTabSz="889000">
            <a:lnSpc>
              <a:spcPct val="90000"/>
            </a:lnSpc>
            <a:spcBef>
              <a:spcPct val="0"/>
            </a:spcBef>
            <a:spcAft>
              <a:spcPct val="35000"/>
            </a:spcAft>
          </a:pPr>
          <a:endParaRPr lang="en-US" sz="2000" b="1" kern="1200" dirty="0">
            <a:solidFill>
              <a:schemeClr val="tx1"/>
            </a:solidFill>
          </a:endParaRPr>
        </a:p>
        <a:p>
          <a:pPr lvl="0" algn="ctr" defTabSz="889000">
            <a:lnSpc>
              <a:spcPct val="90000"/>
            </a:lnSpc>
            <a:spcBef>
              <a:spcPct val="0"/>
            </a:spcBef>
            <a:spcAft>
              <a:spcPct val="35000"/>
            </a:spcAft>
          </a:pPr>
          <a:endParaRPr lang="en-US" sz="2000" b="1" kern="1200" dirty="0">
            <a:solidFill>
              <a:schemeClr val="tx1"/>
            </a:solidFill>
          </a:endParaRPr>
        </a:p>
      </dsp:txBody>
      <dsp:txXfrm>
        <a:off x="60064" y="1474006"/>
        <a:ext cx="1930597" cy="2470653"/>
      </dsp:txXfrm>
    </dsp:sp>
    <dsp:sp modelId="{34B546F7-B323-412A-9EE9-1FDD40ACBDCF}">
      <dsp:nvSpPr>
        <dsp:cNvPr id="0" name=""/>
        <dsp:cNvSpPr/>
      </dsp:nvSpPr>
      <dsp:spPr>
        <a:xfrm>
          <a:off x="2255585" y="2455043"/>
          <a:ext cx="434303" cy="508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55585" y="2556759"/>
        <a:ext cx="304012" cy="305147"/>
      </dsp:txXfrm>
    </dsp:sp>
    <dsp:sp modelId="{36F29DC7-1F63-4863-A4B8-E29274BA1F50}">
      <dsp:nvSpPr>
        <dsp:cNvPr id="0" name=""/>
        <dsp:cNvSpPr/>
      </dsp:nvSpPr>
      <dsp:spPr>
        <a:xfrm>
          <a:off x="2870166" y="1392985"/>
          <a:ext cx="2050725" cy="26326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Regional Planning Agency</a:t>
          </a:r>
        </a:p>
        <a:p>
          <a:pPr lvl="0" algn="ctr" defTabSz="889000">
            <a:lnSpc>
              <a:spcPct val="90000"/>
            </a:lnSpc>
            <a:spcBef>
              <a:spcPct val="0"/>
            </a:spcBef>
            <a:spcAft>
              <a:spcPct val="35000"/>
            </a:spcAft>
          </a:pPr>
          <a:endParaRPr lang="en-US" sz="2000" b="1" kern="1200" dirty="0">
            <a:solidFill>
              <a:schemeClr val="tx1"/>
            </a:solidFill>
          </a:endParaRPr>
        </a:p>
        <a:p>
          <a:pPr lvl="0" algn="ctr" defTabSz="889000">
            <a:lnSpc>
              <a:spcPct val="90000"/>
            </a:lnSpc>
            <a:spcBef>
              <a:spcPct val="0"/>
            </a:spcBef>
            <a:spcAft>
              <a:spcPct val="35000"/>
            </a:spcAft>
          </a:pPr>
          <a:endParaRPr lang="en-US" sz="2000" b="1" kern="1200" dirty="0">
            <a:solidFill>
              <a:schemeClr val="tx1"/>
            </a:solidFill>
          </a:endParaRPr>
        </a:p>
      </dsp:txBody>
      <dsp:txXfrm>
        <a:off x="2930230" y="1453049"/>
        <a:ext cx="1930597" cy="2512568"/>
      </dsp:txXfrm>
    </dsp:sp>
    <dsp:sp modelId="{1EEBC7CB-E2A2-44BE-9ECE-13D16D12578B}">
      <dsp:nvSpPr>
        <dsp:cNvPr id="0" name=""/>
        <dsp:cNvSpPr/>
      </dsp:nvSpPr>
      <dsp:spPr>
        <a:xfrm>
          <a:off x="5127428" y="2455043"/>
          <a:ext cx="437857" cy="508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127428" y="2556759"/>
        <a:ext cx="306500" cy="305147"/>
      </dsp:txXfrm>
    </dsp:sp>
    <dsp:sp modelId="{A3DA7268-B81A-4034-8D83-1392D7D63988}">
      <dsp:nvSpPr>
        <dsp:cNvPr id="0" name=""/>
        <dsp:cNvSpPr/>
      </dsp:nvSpPr>
      <dsp:spPr>
        <a:xfrm>
          <a:off x="5747039" y="1392985"/>
          <a:ext cx="2050725" cy="26326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Subregion</a:t>
          </a:r>
        </a:p>
        <a:p>
          <a:pPr lvl="0" algn="ctr" defTabSz="889000">
            <a:lnSpc>
              <a:spcPct val="90000"/>
            </a:lnSpc>
            <a:spcBef>
              <a:spcPct val="0"/>
            </a:spcBef>
            <a:spcAft>
              <a:spcPct val="35000"/>
            </a:spcAft>
          </a:pPr>
          <a:endParaRPr lang="en-US" sz="2700" b="1" kern="1200" dirty="0">
            <a:solidFill>
              <a:schemeClr val="tx1"/>
            </a:solidFill>
          </a:endParaRPr>
        </a:p>
        <a:p>
          <a:pPr lvl="0" algn="ctr" defTabSz="889000">
            <a:lnSpc>
              <a:spcPct val="90000"/>
            </a:lnSpc>
            <a:spcBef>
              <a:spcPct val="0"/>
            </a:spcBef>
            <a:spcAft>
              <a:spcPct val="35000"/>
            </a:spcAft>
          </a:pPr>
          <a:endParaRPr lang="en-US" sz="2700" b="1" kern="1200" dirty="0">
            <a:solidFill>
              <a:schemeClr val="tx1"/>
            </a:solidFill>
          </a:endParaRPr>
        </a:p>
      </dsp:txBody>
      <dsp:txXfrm>
        <a:off x="5807103" y="1453049"/>
        <a:ext cx="1930597" cy="2512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42E86-2CD3-45CE-B2AC-26A5CC971CDB}"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65593-AF97-4D14-B576-9B2922671C57}" type="slidenum">
              <a:rPr lang="en-US" smtClean="0"/>
              <a:t>‹#›</a:t>
            </a:fld>
            <a:endParaRPr lang="en-US"/>
          </a:p>
        </p:txBody>
      </p:sp>
    </p:spTree>
    <p:extLst>
      <p:ext uri="{BB962C8B-B14F-4D97-AF65-F5344CB8AC3E}">
        <p14:creationId xmlns:p14="http://schemas.microsoft.com/office/powerpoint/2010/main" val="313314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5B282-E0D3-43DD-B6A3-F409C32D3C11}" type="slidenum">
              <a:rPr lang="en-US"/>
              <a:pPr/>
              <a:t>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805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10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187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262B8-7AD2-4D36-BE06-423F484CF259}" type="slidenum">
              <a:rPr lang="en-US"/>
              <a:pPr/>
              <a:t>11</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63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2030 GP anticipated</a:t>
            </a:r>
            <a:r>
              <a:rPr lang="en-US" baseline="0" dirty="0"/>
              <a:t> the next HE update and pre-planned/zoned ahead </a:t>
            </a:r>
            <a:endParaRPr lang="en-US" dirty="0"/>
          </a:p>
        </p:txBody>
      </p:sp>
      <p:sp>
        <p:nvSpPr>
          <p:cNvPr id="4" name="Slide Number Placeholder 3"/>
          <p:cNvSpPr>
            <a:spLocks noGrp="1"/>
          </p:cNvSpPr>
          <p:nvPr>
            <p:ph type="sldNum" sz="quarter" idx="10"/>
          </p:nvPr>
        </p:nvSpPr>
        <p:spPr/>
        <p:txBody>
          <a:bodyPr/>
          <a:lstStyle/>
          <a:p>
            <a:pPr>
              <a:defRPr/>
            </a:pPr>
            <a:fld id="{0DCBAD6B-8014-4398-8E0C-154CD88786BC}" type="slidenum">
              <a:rPr lang="en-US" smtClean="0"/>
              <a:pPr>
                <a:defRPr/>
              </a:pPr>
              <a:t>14</a:t>
            </a:fld>
            <a:endParaRPr lang="en-US"/>
          </a:p>
        </p:txBody>
      </p:sp>
    </p:spTree>
    <p:extLst>
      <p:ext uri="{BB962C8B-B14F-4D97-AF65-F5344CB8AC3E}">
        <p14:creationId xmlns:p14="http://schemas.microsoft.com/office/powerpoint/2010/main" val="112685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15</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339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6E451-D155-447C-A2DB-EDCF87B88BDD}" type="slidenum">
              <a:rPr lang="en-US"/>
              <a:pPr/>
              <a:t>20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059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85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63905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A2F4A-51FE-4698-B68F-01C0A8DD521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984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894AB4CE-A481-4F7D-BBDD-7E6361DB7224}" type="slidenum">
              <a:rPr lang="en-US" altLang="en-US"/>
              <a:pPr/>
              <a:t>‹#›</a:t>
            </a:fld>
            <a:endParaRPr lang="en-US" altLang="en-US"/>
          </a:p>
        </p:txBody>
      </p:sp>
    </p:spTree>
    <p:extLst>
      <p:ext uri="{BB962C8B-B14F-4D97-AF65-F5344CB8AC3E}">
        <p14:creationId xmlns:p14="http://schemas.microsoft.com/office/powerpoint/2010/main" val="18044960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3638"/>
            <a:ext cx="2844800" cy="457200"/>
          </a:xfrm>
        </p:spPr>
        <p:txBody>
          <a:bodyPr/>
          <a:lstStyle>
            <a:lvl1pPr>
              <a:defRPr/>
            </a:lvl1pPr>
          </a:lstStyle>
          <a:p>
            <a:fld id="{BE2FB52B-9B6E-4C38-802F-E338F0D52D29}" type="slidenum">
              <a:rPr lang="en-US" altLang="en-US"/>
              <a:pPr/>
              <a:t>‹#›</a:t>
            </a:fld>
            <a:endParaRPr lang="en-US" altLang="en-US"/>
          </a:p>
        </p:txBody>
      </p:sp>
    </p:spTree>
    <p:extLst>
      <p:ext uri="{BB962C8B-B14F-4D97-AF65-F5344CB8AC3E}">
        <p14:creationId xmlns:p14="http://schemas.microsoft.com/office/powerpoint/2010/main" val="25451730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Wingdings" panose="05000000000000000000" pitchFamily="2" charset="2"/>
              <a:buChar char="Ø"/>
              <a:defRPr/>
            </a:lvl1pPr>
            <a:lvl2pPr marL="384048" indent="-182880">
              <a:buFont typeface="Wingdings" panose="05000000000000000000" pitchFamily="2" charset="2"/>
              <a:buChar char="Ø"/>
              <a:defRPr/>
            </a:lvl2pPr>
            <a:lvl3pPr marL="566928" indent="-182880">
              <a:buFont typeface="Wingdings" panose="05000000000000000000" pitchFamily="2" charset="2"/>
              <a:buChar char="Ø"/>
              <a:defRPr/>
            </a:lvl3pPr>
            <a:lvl4pPr marL="749808" indent="-182880">
              <a:buFont typeface="Wingdings" panose="05000000000000000000" pitchFamily="2" charset="2"/>
              <a:buChar char="Ø"/>
              <a:defRPr/>
            </a:lvl4pPr>
            <a:lvl5pPr marL="932688" indent="-18288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8A2F4A-51FE-4698-B68F-01C0A8DD521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1874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A2F4A-51FE-4698-B68F-01C0A8DD521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609BE-CDAC-45CF-ACB0-DA68ECAE7F7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8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8A2F4A-51FE-4698-B68F-01C0A8DD521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43854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A2F4A-51FE-4698-B68F-01C0A8DD521E}"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93713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8A2F4A-51FE-4698-B68F-01C0A8DD521E}"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183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8A2F4A-51FE-4698-B68F-01C0A8DD521E}" type="datetimeFigureOut">
              <a:rPr lang="en-US" smtClean="0"/>
              <a:t>4/21/2021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23269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8A2F4A-51FE-4698-B68F-01C0A8DD521E}" type="datetimeFigureOut">
              <a:rPr lang="en-US" smtClean="0"/>
              <a:t>4/21/2021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F609BE-CDAC-45CF-ACB0-DA68ECAE7F7C}" type="slidenum">
              <a:rPr lang="en-US" smtClean="0"/>
              <a:t>‹#›</a:t>
            </a:fld>
            <a:endParaRPr lang="en-US"/>
          </a:p>
        </p:txBody>
      </p:sp>
    </p:spTree>
    <p:extLst>
      <p:ext uri="{BB962C8B-B14F-4D97-AF65-F5344CB8AC3E}">
        <p14:creationId xmlns:p14="http://schemas.microsoft.com/office/powerpoint/2010/main" val="29732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A2F4A-51FE-4698-B68F-01C0A8DD521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609BE-CDAC-45CF-ACB0-DA68ECAE7F7C}" type="slidenum">
              <a:rPr lang="en-US" smtClean="0"/>
              <a:t>‹#›</a:t>
            </a:fld>
            <a:endParaRPr lang="en-US"/>
          </a:p>
        </p:txBody>
      </p:sp>
    </p:spTree>
    <p:extLst>
      <p:ext uri="{BB962C8B-B14F-4D97-AF65-F5344CB8AC3E}">
        <p14:creationId xmlns:p14="http://schemas.microsoft.com/office/powerpoint/2010/main" val="383297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686184" y="286603"/>
            <a:ext cx="7469495"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88720" y="1845734"/>
            <a:ext cx="996696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8A2F4A-51FE-4698-B68F-01C0A8DD521E}" type="datetimeFigureOut">
              <a:rPr lang="en-US" smtClean="0"/>
              <a:t>4/21/2021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F609BE-CDAC-45CF-ACB0-DA68ECAE7F7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1F8C9D5-32BF-4291-BD39-45229B1417C2}"/>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503552" y="71438"/>
            <a:ext cx="3034985"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125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33CBA7E2-4D05-4F84-8DDB-E78D6191CD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21003" y="491874"/>
            <a:ext cx="6464300"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234B5-FEFD-4162-BFBC-56B997EB8577}"/>
              </a:ext>
            </a:extLst>
          </p:cNvPr>
          <p:cNvSpPr txBox="1"/>
          <p:nvPr/>
        </p:nvSpPr>
        <p:spPr>
          <a:xfrm>
            <a:off x="771525" y="4657733"/>
            <a:ext cx="10529887" cy="2062103"/>
          </a:xfrm>
          <a:prstGeom prst="rect">
            <a:avLst/>
          </a:prstGeom>
          <a:noFill/>
        </p:spPr>
        <p:txBody>
          <a:bodyPr wrap="square" lIns="91440" tIns="45720" rIns="91440" bIns="45720" rtlCol="0" anchor="t">
            <a:spAutoFit/>
          </a:bodyPr>
          <a:lstStyle/>
          <a:p>
            <a:pPr algn="ctr"/>
            <a:r>
              <a:rPr lang="en-US" sz="3200" dirty="0">
                <a:solidFill>
                  <a:schemeClr val="accent6">
                    <a:lumMod val="50000"/>
                  </a:schemeClr>
                </a:solidFill>
              </a:rPr>
              <a:t>Agoura Village Specific Plan (AVSP) Citizens Advisory Group  Meeting III</a:t>
            </a:r>
          </a:p>
          <a:p>
            <a:pPr algn="ctr"/>
            <a:r>
              <a:rPr lang="en-US" sz="3200" dirty="0">
                <a:solidFill>
                  <a:schemeClr val="accent6">
                    <a:lumMod val="50000"/>
                  </a:schemeClr>
                </a:solidFill>
              </a:rPr>
              <a:t>AVSP Market Assessment and Housing Element Update</a:t>
            </a:r>
          </a:p>
          <a:p>
            <a:pPr algn="ctr"/>
            <a:endParaRPr lang="en-US" sz="3200" dirty="0">
              <a:solidFill>
                <a:schemeClr val="accent6">
                  <a:lumMod val="50000"/>
                </a:schemeClr>
              </a:solidFill>
            </a:endParaRPr>
          </a:p>
        </p:txBody>
      </p:sp>
    </p:spTree>
    <p:extLst>
      <p:ext uri="{BB962C8B-B14F-4D97-AF65-F5344CB8AC3E}">
        <p14:creationId xmlns:p14="http://schemas.microsoft.com/office/powerpoint/2010/main" val="295491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768279" y="913217"/>
            <a:ext cx="8229600" cy="711931"/>
          </a:xfrm>
        </p:spPr>
        <p:txBody>
          <a:bodyPr>
            <a:normAutofit/>
          </a:bodyPr>
          <a:lstStyle/>
          <a:p>
            <a:pPr algn="ctr"/>
            <a:r>
              <a:rPr lang="en-US" sz="4400" dirty="0"/>
              <a:t>Benefits of HCD Compliance</a:t>
            </a:r>
          </a:p>
        </p:txBody>
      </p:sp>
      <p:sp>
        <p:nvSpPr>
          <p:cNvPr id="150531" name="Rectangle 3"/>
          <p:cNvSpPr>
            <a:spLocks noGrp="1" noChangeArrowheads="1"/>
          </p:cNvSpPr>
          <p:nvPr>
            <p:ph type="body" sz="half" idx="1"/>
          </p:nvPr>
        </p:nvSpPr>
        <p:spPr>
          <a:xfrm>
            <a:off x="1739516" y="2033101"/>
            <a:ext cx="8229600" cy="4906553"/>
          </a:xfrm>
        </p:spPr>
        <p:txBody>
          <a:bodyPr>
            <a:noAutofit/>
          </a:bodyPr>
          <a:lstStyle/>
          <a:p>
            <a:pPr marL="347663" indent="-347663">
              <a:buFont typeface="Wingdings" panose="05000000000000000000" pitchFamily="2" charset="2"/>
              <a:buChar char="§"/>
            </a:pPr>
            <a:r>
              <a:rPr lang="en-US" sz="2400" dirty="0">
                <a:cs typeface="Arial" pitchFamily="34" charset="0"/>
              </a:rPr>
              <a:t>Presumption of </a:t>
            </a:r>
            <a:r>
              <a:rPr lang="en-US" sz="2400" dirty="0">
                <a:solidFill>
                  <a:schemeClr val="accent1"/>
                </a:solidFill>
                <a:cs typeface="Arial" pitchFamily="34" charset="0"/>
              </a:rPr>
              <a:t>legally adequate </a:t>
            </a:r>
            <a:r>
              <a:rPr lang="en-US" sz="2400" dirty="0">
                <a:cs typeface="Arial" pitchFamily="34" charset="0"/>
              </a:rPr>
              <a:t>Housing Element in courts. If courts invalidate  Element: </a:t>
            </a:r>
          </a:p>
          <a:p>
            <a:pPr marL="404813" indent="419100">
              <a:spcBef>
                <a:spcPts val="0"/>
              </a:spcBef>
              <a:buFont typeface="Wingdings" panose="05000000000000000000" pitchFamily="2" charset="2"/>
              <a:buChar char="ü"/>
            </a:pPr>
            <a:r>
              <a:rPr lang="en-US" sz="2200" dirty="0">
                <a:solidFill>
                  <a:schemeClr val="tx1"/>
                </a:solidFill>
                <a:cs typeface="Arial" pitchFamily="34" charset="0"/>
              </a:rPr>
              <a:t>Suspend City’s authority to issue building permits</a:t>
            </a:r>
          </a:p>
          <a:p>
            <a:pPr marL="404813" indent="419100">
              <a:spcBef>
                <a:spcPts val="0"/>
              </a:spcBef>
              <a:spcAft>
                <a:spcPts val="1200"/>
              </a:spcAft>
              <a:buFont typeface="Wingdings" panose="05000000000000000000" pitchFamily="2" charset="2"/>
              <a:buChar char="ü"/>
            </a:pPr>
            <a:r>
              <a:rPr lang="en-US" sz="2200" dirty="0">
                <a:solidFill>
                  <a:schemeClr val="tx1"/>
                </a:solidFill>
                <a:cs typeface="Arial" pitchFamily="34" charset="0"/>
              </a:rPr>
              <a:t>Impose fines of up to $100k per month</a:t>
            </a:r>
          </a:p>
          <a:p>
            <a:pPr>
              <a:buFont typeface="Wingdings" panose="05000000000000000000" pitchFamily="2" charset="2"/>
              <a:buChar char="§"/>
            </a:pPr>
            <a:r>
              <a:rPr lang="en-US" sz="2400" dirty="0">
                <a:cs typeface="Arial" pitchFamily="34" charset="0"/>
              </a:rPr>
              <a:t>   Maintain </a:t>
            </a:r>
            <a:r>
              <a:rPr lang="en-US" sz="2400" dirty="0">
                <a:solidFill>
                  <a:schemeClr val="accent1"/>
                </a:solidFill>
                <a:cs typeface="Arial" pitchFamily="34" charset="0"/>
              </a:rPr>
              <a:t>discretionary review </a:t>
            </a:r>
            <a:r>
              <a:rPr lang="en-US" sz="2400" dirty="0">
                <a:cs typeface="Arial" pitchFamily="34" charset="0"/>
              </a:rPr>
              <a:t>over affordable housing projects</a:t>
            </a:r>
          </a:p>
          <a:p>
            <a:pPr>
              <a:spcBef>
                <a:spcPts val="0"/>
              </a:spcBef>
              <a:buFont typeface="Wingdings" panose="05000000000000000000" pitchFamily="2" charset="2"/>
              <a:buChar char="§"/>
            </a:pPr>
            <a:endParaRPr lang="en-US" sz="2400" dirty="0">
              <a:cs typeface="Arial" pitchFamily="34" charset="0"/>
            </a:endParaRPr>
          </a:p>
          <a:p>
            <a:pPr>
              <a:buFont typeface="Wingdings" panose="05000000000000000000" pitchFamily="2" charset="2"/>
              <a:buChar char="§"/>
            </a:pPr>
            <a:r>
              <a:rPr lang="en-US" sz="2400" dirty="0">
                <a:cs typeface="Arial" pitchFamily="34" charset="0"/>
              </a:rPr>
              <a:t>   Maintain eligibility for </a:t>
            </a:r>
            <a:r>
              <a:rPr lang="en-US" sz="2400" dirty="0">
                <a:solidFill>
                  <a:schemeClr val="accent1"/>
                </a:solidFill>
                <a:cs typeface="Arial" pitchFamily="34" charset="0"/>
              </a:rPr>
              <a:t>State housing funds</a:t>
            </a:r>
          </a:p>
          <a:p>
            <a:pPr>
              <a:spcBef>
                <a:spcPts val="0"/>
              </a:spcBef>
              <a:buFont typeface="Wingdings" panose="05000000000000000000" pitchFamily="2" charset="2"/>
              <a:buChar char="§"/>
            </a:pPr>
            <a:endParaRPr lang="en-US" sz="2400" dirty="0">
              <a:cs typeface="Arial" pitchFamily="34" charset="0"/>
            </a:endParaRPr>
          </a:p>
          <a:p>
            <a:pPr>
              <a:buFont typeface="Wingdings" panose="05000000000000000000" pitchFamily="2" charset="2"/>
              <a:buChar char="§"/>
            </a:pPr>
            <a:r>
              <a:rPr lang="en-US" sz="2400" dirty="0">
                <a:cs typeface="Arial" pitchFamily="34" charset="0"/>
              </a:rPr>
              <a:t>    Don’t face </a:t>
            </a:r>
            <a:r>
              <a:rPr lang="en-US" sz="2400" dirty="0">
                <a:solidFill>
                  <a:schemeClr val="accent1"/>
                </a:solidFill>
                <a:cs typeface="Arial" pitchFamily="34" charset="0"/>
              </a:rPr>
              <a:t>RHNA carry-over </a:t>
            </a:r>
            <a:r>
              <a:rPr lang="en-US" sz="2400" dirty="0">
                <a:cs typeface="Arial" pitchFamily="34" charset="0"/>
              </a:rPr>
              <a:t>into next Housing Element cycle</a:t>
            </a:r>
          </a:p>
          <a:p>
            <a:endParaRPr lang="en-US" sz="2400" dirty="0">
              <a:solidFill>
                <a:schemeClr val="accent1"/>
              </a:solidFill>
            </a:endParaRPr>
          </a:p>
          <a:p>
            <a:pPr>
              <a:buNone/>
            </a:pPr>
            <a:r>
              <a:rPr lang="en-US" sz="2400" dirty="0">
                <a:solidFill>
                  <a:schemeClr val="accent1"/>
                </a:solidFill>
              </a:rPr>
              <a:t>			</a:t>
            </a:r>
          </a:p>
        </p:txBody>
      </p:sp>
      <p:sp>
        <p:nvSpPr>
          <p:cNvPr id="5" name="Slide Number Placeholder 6"/>
          <p:cNvSpPr>
            <a:spLocks noGrp="1"/>
          </p:cNvSpPr>
          <p:nvPr>
            <p:ph type="sldNum" sz="quarter" idx="12"/>
          </p:nvPr>
        </p:nvSpPr>
        <p:spPr/>
        <p:txBody>
          <a:bodyPr/>
          <a:lstStyle/>
          <a:p>
            <a:fld id="{BDE1D060-EB2B-4991-91C8-24A260EA2DA2}" type="slidenum">
              <a:rPr lang="en-US" altLang="en-US"/>
              <a:pPr/>
              <a:t>10</a:t>
            </a:fld>
            <a:endParaRPr lang="en-US" altLang="en-US"/>
          </a:p>
        </p:txBody>
      </p:sp>
    </p:spTree>
    <p:extLst>
      <p:ext uri="{BB962C8B-B14F-4D97-AF65-F5344CB8AC3E}">
        <p14:creationId xmlns:p14="http://schemas.microsoft.com/office/powerpoint/2010/main" val="29499088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652533" y="848812"/>
            <a:ext cx="8229600" cy="711931"/>
          </a:xfrm>
        </p:spPr>
        <p:txBody>
          <a:bodyPr>
            <a:normAutofit/>
          </a:bodyPr>
          <a:lstStyle/>
          <a:p>
            <a:pPr algn="ctr"/>
            <a:r>
              <a:rPr lang="en-US" sz="4000" dirty="0"/>
              <a:t>The Housing Element Does Not:</a:t>
            </a:r>
          </a:p>
        </p:txBody>
      </p:sp>
      <p:sp>
        <p:nvSpPr>
          <p:cNvPr id="150531" name="Rectangle 3"/>
          <p:cNvSpPr>
            <a:spLocks noGrp="1" noChangeArrowheads="1"/>
          </p:cNvSpPr>
          <p:nvPr>
            <p:ph type="body" sz="half" idx="1"/>
          </p:nvPr>
        </p:nvSpPr>
        <p:spPr>
          <a:xfrm>
            <a:off x="2175079" y="1794286"/>
            <a:ext cx="8481327" cy="4906553"/>
          </a:xfrm>
        </p:spPr>
        <p:txBody>
          <a:bodyPr>
            <a:normAutofit/>
          </a:bodyPr>
          <a:lstStyle/>
          <a:p>
            <a:pPr>
              <a:spcBef>
                <a:spcPts val="0"/>
              </a:spcBef>
              <a:buFont typeface="Wingdings" panose="05000000000000000000" pitchFamily="2" charset="2"/>
              <a:buChar char="§"/>
            </a:pPr>
            <a:r>
              <a:rPr lang="en-US" sz="2400" b="1" dirty="0">
                <a:latin typeface="+mj-lt"/>
                <a:cs typeface="Arial" panose="020B0604020202020204" pitchFamily="34" charset="0"/>
              </a:rPr>
              <a:t>   </a:t>
            </a:r>
            <a:r>
              <a:rPr lang="en-US" sz="2400" dirty="0">
                <a:cs typeface="Arial" panose="020B0604020202020204" pitchFamily="34" charset="0"/>
              </a:rPr>
              <a:t>Require the City to build the units planned for</a:t>
            </a:r>
          </a:p>
          <a:p>
            <a:pPr marL="347663" indent="0">
              <a:spcBef>
                <a:spcPts val="600"/>
              </a:spcBef>
              <a:buNone/>
            </a:pPr>
            <a:r>
              <a:rPr lang="en-US" sz="2200" i="1" dirty="0">
                <a:solidFill>
                  <a:schemeClr val="accent1"/>
                </a:solidFill>
                <a:cs typeface="Arial" panose="020B0604020202020204" pitchFamily="34" charset="0"/>
              </a:rPr>
              <a:t>However, projects may be eligible for a streamlined approval process in cities that have not made sufficient progress in addressing growth needs (SB 35)</a:t>
            </a:r>
          </a:p>
          <a:p>
            <a:pPr>
              <a:spcBef>
                <a:spcPts val="0"/>
              </a:spcBef>
              <a:buFont typeface="Wingdings" panose="05000000000000000000" pitchFamily="2" charset="2"/>
              <a:buChar char="§"/>
            </a:pPr>
            <a:endParaRPr lang="en-US" sz="2400" b="1" i="1" dirty="0">
              <a:solidFill>
                <a:srgbClr val="FFFF00"/>
              </a:solidFill>
              <a:cs typeface="Arial" panose="020B0604020202020204" pitchFamily="34" charset="0"/>
            </a:endParaRPr>
          </a:p>
          <a:p>
            <a:pPr>
              <a:spcBef>
                <a:spcPts val="0"/>
              </a:spcBef>
              <a:buFont typeface="Wingdings" panose="05000000000000000000" pitchFamily="2" charset="2"/>
              <a:buChar char="§"/>
            </a:pPr>
            <a:r>
              <a:rPr lang="en-US" sz="2400" b="1" dirty="0">
                <a:cs typeface="Arial" panose="020B0604020202020204" pitchFamily="34" charset="0"/>
              </a:rPr>
              <a:t>   </a:t>
            </a:r>
            <a:r>
              <a:rPr lang="en-US" sz="2400" dirty="0">
                <a:cs typeface="Arial" panose="020B0604020202020204" pitchFamily="34" charset="0"/>
              </a:rPr>
              <a:t>Provide funding</a:t>
            </a:r>
          </a:p>
          <a:p>
            <a:pPr marL="347663" indent="0">
              <a:spcBef>
                <a:spcPts val="600"/>
              </a:spcBef>
              <a:buNone/>
            </a:pPr>
            <a:r>
              <a:rPr lang="en-US" sz="2200" i="1" dirty="0">
                <a:solidFill>
                  <a:schemeClr val="accent1"/>
                </a:solidFill>
                <a:cs typeface="Arial" panose="020B0604020202020204" pitchFamily="34" charset="0"/>
              </a:rPr>
              <a:t>Though eligibility for State housing funds require an HCD compliant Housing Element</a:t>
            </a:r>
          </a:p>
          <a:p>
            <a:pPr>
              <a:spcBef>
                <a:spcPts val="0"/>
              </a:spcBef>
              <a:buFont typeface="Wingdings" panose="05000000000000000000" pitchFamily="2" charset="2"/>
              <a:buChar char="§"/>
            </a:pPr>
            <a:endParaRPr lang="en-US" sz="2400" b="1" dirty="0">
              <a:cs typeface="Arial" panose="020B0604020202020204" pitchFamily="34" charset="0"/>
            </a:endParaRPr>
          </a:p>
          <a:p>
            <a:pPr>
              <a:spcBef>
                <a:spcPts val="0"/>
              </a:spcBef>
              <a:buFont typeface="Wingdings" panose="05000000000000000000" pitchFamily="2" charset="2"/>
              <a:buChar char="§"/>
            </a:pPr>
            <a:r>
              <a:rPr lang="en-US" sz="2400" b="1" dirty="0">
                <a:cs typeface="Arial" panose="020B0604020202020204" pitchFamily="34" charset="0"/>
              </a:rPr>
              <a:t>   </a:t>
            </a:r>
            <a:r>
              <a:rPr lang="en-US" sz="2400" dirty="0">
                <a:cs typeface="Arial" panose="020B0604020202020204" pitchFamily="34" charset="0"/>
              </a:rPr>
              <a:t>Authorize construction on Housing Element sites</a:t>
            </a:r>
          </a:p>
          <a:p>
            <a:pPr marL="347663" indent="0">
              <a:spcBef>
                <a:spcPts val="600"/>
              </a:spcBef>
              <a:buNone/>
            </a:pPr>
            <a:r>
              <a:rPr lang="en-US" sz="2200" i="1" dirty="0">
                <a:solidFill>
                  <a:schemeClr val="accent1"/>
                </a:solidFill>
                <a:cs typeface="Arial" panose="020B0604020202020204" pitchFamily="34" charset="0"/>
              </a:rPr>
              <a:t>Development projects still need to go through City approval process</a:t>
            </a:r>
          </a:p>
        </p:txBody>
      </p:sp>
      <p:sp>
        <p:nvSpPr>
          <p:cNvPr id="5" name="Slide Number Placeholder 6"/>
          <p:cNvSpPr>
            <a:spLocks noGrp="1"/>
          </p:cNvSpPr>
          <p:nvPr>
            <p:ph type="sldNum" sz="quarter" idx="12"/>
          </p:nvPr>
        </p:nvSpPr>
        <p:spPr/>
        <p:txBody>
          <a:bodyPr/>
          <a:lstStyle/>
          <a:p>
            <a:fld id="{BDE1D060-EB2B-4991-91C8-24A260EA2DA2}" type="slidenum">
              <a:rPr lang="en-US" altLang="en-US"/>
              <a:pPr/>
              <a:t>11</a:t>
            </a:fld>
            <a:endParaRPr lang="en-US" altLang="en-US"/>
          </a:p>
        </p:txBody>
      </p:sp>
    </p:spTree>
    <p:extLst>
      <p:ext uri="{BB962C8B-B14F-4D97-AF65-F5344CB8AC3E}">
        <p14:creationId xmlns:p14="http://schemas.microsoft.com/office/powerpoint/2010/main" val="2378527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graphicFrame>
        <p:nvGraphicFramePr>
          <p:cNvPr id="3" name="Diagram 2">
            <a:extLst>
              <a:ext uri="{FF2B5EF4-FFF2-40B4-BE49-F238E27FC236}">
                <a16:creationId xmlns:a16="http://schemas.microsoft.com/office/drawing/2014/main" id="{A2F12F61-F364-465C-A873-1AA5CF59B820}"/>
              </a:ext>
            </a:extLst>
          </p:cNvPr>
          <p:cNvGraphicFramePr/>
          <p:nvPr>
            <p:extLst>
              <p:ext uri="{D42A27DB-BD31-4B8C-83A1-F6EECF244321}">
                <p14:modId xmlns:p14="http://schemas.microsoft.com/office/powerpoint/2010/main" val="2777574146"/>
              </p:ext>
            </p:extLst>
          </p:nvPr>
        </p:nvGraphicFramePr>
        <p:xfrm>
          <a:off x="677763" y="719666"/>
          <a:ext cx="7806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BA5A561-D90E-4A45-8040-49E13ECBFE3E}"/>
              </a:ext>
            </a:extLst>
          </p:cNvPr>
          <p:cNvSpPr txBox="1"/>
          <p:nvPr/>
        </p:nvSpPr>
        <p:spPr>
          <a:xfrm>
            <a:off x="996417" y="3917383"/>
            <a:ext cx="1423686"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HCD</a:t>
            </a:r>
          </a:p>
        </p:txBody>
      </p:sp>
      <p:sp>
        <p:nvSpPr>
          <p:cNvPr id="7" name="TextBox 6">
            <a:extLst>
              <a:ext uri="{FF2B5EF4-FFF2-40B4-BE49-F238E27FC236}">
                <a16:creationId xmlns:a16="http://schemas.microsoft.com/office/drawing/2014/main" id="{56A7F073-342B-4279-8FDD-BCEB71EF2950}"/>
              </a:ext>
            </a:extLst>
          </p:cNvPr>
          <p:cNvSpPr txBox="1"/>
          <p:nvPr/>
        </p:nvSpPr>
        <p:spPr>
          <a:xfrm>
            <a:off x="3869160" y="3640384"/>
            <a:ext cx="1423686"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SCAG</a:t>
            </a:r>
          </a:p>
          <a:p>
            <a:pPr algn="ctr"/>
            <a:r>
              <a:rPr lang="en-US" b="1" dirty="0"/>
              <a:t>1,341,827</a:t>
            </a:r>
          </a:p>
          <a:p>
            <a:pPr algn="ctr"/>
            <a:r>
              <a:rPr lang="en-US" b="1" dirty="0"/>
              <a:t>units</a:t>
            </a:r>
          </a:p>
        </p:txBody>
      </p:sp>
      <p:sp>
        <p:nvSpPr>
          <p:cNvPr id="8" name="TextBox 7">
            <a:extLst>
              <a:ext uri="{FF2B5EF4-FFF2-40B4-BE49-F238E27FC236}">
                <a16:creationId xmlns:a16="http://schemas.microsoft.com/office/drawing/2014/main" id="{8ED51DEB-567A-4500-A370-F5A246D88256}"/>
              </a:ext>
            </a:extLst>
          </p:cNvPr>
          <p:cNvSpPr txBox="1"/>
          <p:nvPr/>
        </p:nvSpPr>
        <p:spPr>
          <a:xfrm>
            <a:off x="6741903" y="3609803"/>
            <a:ext cx="1423686"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Las </a:t>
            </a:r>
            <a:r>
              <a:rPr lang="en-US" b="1" dirty="0" err="1"/>
              <a:t>Virgenes</a:t>
            </a:r>
            <a:r>
              <a:rPr lang="en-US" b="1" dirty="0"/>
              <a:t> COG</a:t>
            </a:r>
          </a:p>
          <a:p>
            <a:pPr algn="ctr"/>
            <a:r>
              <a:rPr lang="en-US" b="1" dirty="0"/>
              <a:t>933 units</a:t>
            </a:r>
          </a:p>
        </p:txBody>
      </p:sp>
      <p:sp>
        <p:nvSpPr>
          <p:cNvPr id="10" name="Rectangle: Rounded Corners 9">
            <a:extLst>
              <a:ext uri="{FF2B5EF4-FFF2-40B4-BE49-F238E27FC236}">
                <a16:creationId xmlns:a16="http://schemas.microsoft.com/office/drawing/2014/main" id="{2C4E1D6D-E803-4B1A-AA4F-0FDF572EC7DD}"/>
              </a:ext>
            </a:extLst>
          </p:cNvPr>
          <p:cNvSpPr/>
          <p:nvPr/>
        </p:nvSpPr>
        <p:spPr>
          <a:xfrm>
            <a:off x="9218903" y="2073184"/>
            <a:ext cx="2223780" cy="366530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E787A70C-8620-4499-8126-4DB9F822AA60}"/>
              </a:ext>
            </a:extLst>
          </p:cNvPr>
          <p:cNvSpPr txBox="1"/>
          <p:nvPr/>
        </p:nvSpPr>
        <p:spPr>
          <a:xfrm>
            <a:off x="9284035" y="3113555"/>
            <a:ext cx="2093515" cy="369332"/>
          </a:xfrm>
          <a:prstGeom prst="rect">
            <a:avLst/>
          </a:prstGeom>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a:t>Agoura Hills - 318</a:t>
            </a:r>
          </a:p>
        </p:txBody>
      </p:sp>
      <p:sp>
        <p:nvSpPr>
          <p:cNvPr id="16" name="TextBox 15">
            <a:extLst>
              <a:ext uri="{FF2B5EF4-FFF2-40B4-BE49-F238E27FC236}">
                <a16:creationId xmlns:a16="http://schemas.microsoft.com/office/drawing/2014/main" id="{4A8DD590-A61D-4D50-B3EF-E9B7F628653F}"/>
              </a:ext>
            </a:extLst>
          </p:cNvPr>
          <p:cNvSpPr txBox="1"/>
          <p:nvPr/>
        </p:nvSpPr>
        <p:spPr>
          <a:xfrm>
            <a:off x="9921924" y="2641566"/>
            <a:ext cx="1050447" cy="400110"/>
          </a:xfrm>
          <a:prstGeom prst="rect">
            <a:avLst/>
          </a:prstGeom>
          <a:noFill/>
        </p:spPr>
        <p:txBody>
          <a:bodyPr wrap="square" rtlCol="0">
            <a:spAutoFit/>
          </a:bodyPr>
          <a:lstStyle/>
          <a:p>
            <a:r>
              <a:rPr lang="en-US" sz="2000" b="1" dirty="0"/>
              <a:t>Cities</a:t>
            </a:r>
          </a:p>
        </p:txBody>
      </p:sp>
      <p:grpSp>
        <p:nvGrpSpPr>
          <p:cNvPr id="17" name="Group 16">
            <a:extLst>
              <a:ext uri="{FF2B5EF4-FFF2-40B4-BE49-F238E27FC236}">
                <a16:creationId xmlns:a16="http://schemas.microsoft.com/office/drawing/2014/main" id="{D7E907FB-4F64-41D4-8B2C-C7F08A114C95}"/>
              </a:ext>
            </a:extLst>
          </p:cNvPr>
          <p:cNvGrpSpPr/>
          <p:nvPr/>
        </p:nvGrpSpPr>
        <p:grpSpPr>
          <a:xfrm>
            <a:off x="8644070" y="3256893"/>
            <a:ext cx="434753" cy="508579"/>
            <a:chOff x="5131821" y="2455043"/>
            <a:chExt cx="434753" cy="508579"/>
          </a:xfrm>
        </p:grpSpPr>
        <p:sp>
          <p:nvSpPr>
            <p:cNvPr id="18" name="Arrow: Right 17">
              <a:extLst>
                <a:ext uri="{FF2B5EF4-FFF2-40B4-BE49-F238E27FC236}">
                  <a16:creationId xmlns:a16="http://schemas.microsoft.com/office/drawing/2014/main" id="{AB236ED9-E693-400B-A453-1C79C934F552}"/>
                </a:ext>
              </a:extLst>
            </p:cNvPr>
            <p:cNvSpPr/>
            <p:nvPr/>
          </p:nvSpPr>
          <p:spPr>
            <a:xfrm>
              <a:off x="5131821" y="2455043"/>
              <a:ext cx="434753" cy="50857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96CEFC1B-A65A-4845-AB64-517090E81961}"/>
                </a:ext>
              </a:extLst>
            </p:cNvPr>
            <p:cNvSpPr txBox="1"/>
            <p:nvPr/>
          </p:nvSpPr>
          <p:spPr>
            <a:xfrm>
              <a:off x="5131821" y="2556759"/>
              <a:ext cx="304327" cy="305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sp>
        <p:nvSpPr>
          <p:cNvPr id="23" name="TextBox 22">
            <a:extLst>
              <a:ext uri="{FF2B5EF4-FFF2-40B4-BE49-F238E27FC236}">
                <a16:creationId xmlns:a16="http://schemas.microsoft.com/office/drawing/2014/main" id="{BCFC5998-CAA1-4109-90B4-3B4A9415D18D}"/>
              </a:ext>
            </a:extLst>
          </p:cNvPr>
          <p:cNvSpPr txBox="1"/>
          <p:nvPr/>
        </p:nvSpPr>
        <p:spPr>
          <a:xfrm>
            <a:off x="9290866" y="3609803"/>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Calabasas - 354</a:t>
            </a:r>
          </a:p>
        </p:txBody>
      </p:sp>
      <p:sp>
        <p:nvSpPr>
          <p:cNvPr id="27" name="TextBox 26">
            <a:extLst>
              <a:ext uri="{FF2B5EF4-FFF2-40B4-BE49-F238E27FC236}">
                <a16:creationId xmlns:a16="http://schemas.microsoft.com/office/drawing/2014/main" id="{11E91EE0-A8B2-4E69-9CF6-F074C906DD21}"/>
              </a:ext>
            </a:extLst>
          </p:cNvPr>
          <p:cNvSpPr txBox="1"/>
          <p:nvPr/>
        </p:nvSpPr>
        <p:spPr>
          <a:xfrm>
            <a:off x="9290866" y="4082047"/>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Hidden Hills - 40</a:t>
            </a:r>
          </a:p>
        </p:txBody>
      </p:sp>
      <p:sp>
        <p:nvSpPr>
          <p:cNvPr id="28" name="TextBox 27">
            <a:extLst>
              <a:ext uri="{FF2B5EF4-FFF2-40B4-BE49-F238E27FC236}">
                <a16:creationId xmlns:a16="http://schemas.microsoft.com/office/drawing/2014/main" id="{004C345C-4017-4BC9-9DD5-08B4D9F7C196}"/>
              </a:ext>
            </a:extLst>
          </p:cNvPr>
          <p:cNvSpPr txBox="1"/>
          <p:nvPr/>
        </p:nvSpPr>
        <p:spPr>
          <a:xfrm>
            <a:off x="9290866" y="4587926"/>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Malibu - 79</a:t>
            </a:r>
          </a:p>
        </p:txBody>
      </p:sp>
      <p:sp>
        <p:nvSpPr>
          <p:cNvPr id="29" name="TextBox 28">
            <a:extLst>
              <a:ext uri="{FF2B5EF4-FFF2-40B4-BE49-F238E27FC236}">
                <a16:creationId xmlns:a16="http://schemas.microsoft.com/office/drawing/2014/main" id="{68B8034D-5398-4103-8A4A-13574859EF1B}"/>
              </a:ext>
            </a:extLst>
          </p:cNvPr>
          <p:cNvSpPr txBox="1"/>
          <p:nvPr/>
        </p:nvSpPr>
        <p:spPr>
          <a:xfrm>
            <a:off x="9290866" y="5066749"/>
            <a:ext cx="2093515" cy="369332"/>
          </a:xfrm>
          <a:prstGeom prst="rect">
            <a:avLst/>
          </a:prstGeom>
          <a:solidFill>
            <a:schemeClr val="accent5"/>
          </a:solidFill>
          <a:scene3d>
            <a:camera prst="orthographicFront"/>
            <a:lightRig rig="threePt" dir="t"/>
          </a:scene3d>
          <a:sp3d>
            <a:bevelT prst="relaxedInset"/>
          </a:sp3d>
        </p:spPr>
        <p:txBody>
          <a:bodyPr wrap="square" rtlCol="0">
            <a:spAutoFit/>
          </a:bodyPr>
          <a:lstStyle/>
          <a:p>
            <a:r>
              <a:rPr lang="en-US" b="1" dirty="0">
                <a:solidFill>
                  <a:schemeClr val="bg1"/>
                </a:solidFill>
              </a:rPr>
              <a:t>Westlake </a:t>
            </a:r>
            <a:r>
              <a:rPr lang="en-US" b="1" dirty="0" err="1">
                <a:solidFill>
                  <a:schemeClr val="bg1"/>
                </a:solidFill>
              </a:rPr>
              <a:t>Vlge</a:t>
            </a:r>
            <a:r>
              <a:rPr lang="en-US" b="1" dirty="0">
                <a:solidFill>
                  <a:schemeClr val="bg1"/>
                </a:solidFill>
              </a:rPr>
              <a:t> - 142</a:t>
            </a:r>
          </a:p>
        </p:txBody>
      </p:sp>
      <p:sp>
        <p:nvSpPr>
          <p:cNvPr id="30" name="TextBox 29">
            <a:extLst>
              <a:ext uri="{FF2B5EF4-FFF2-40B4-BE49-F238E27FC236}">
                <a16:creationId xmlns:a16="http://schemas.microsoft.com/office/drawing/2014/main" id="{ECE23A89-A05D-48E0-8784-F9524D286AE5}"/>
              </a:ext>
            </a:extLst>
          </p:cNvPr>
          <p:cNvSpPr txBox="1"/>
          <p:nvPr/>
        </p:nvSpPr>
        <p:spPr>
          <a:xfrm>
            <a:off x="3345085" y="286603"/>
            <a:ext cx="789393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a:latin typeface="+mj-lt"/>
              </a:rPr>
              <a:t>Regional Housing Needs Assessment (RHNA)</a:t>
            </a:r>
          </a:p>
        </p:txBody>
      </p:sp>
    </p:spTree>
    <p:extLst>
      <p:ext uri="{BB962C8B-B14F-4D97-AF65-F5344CB8AC3E}">
        <p14:creationId xmlns:p14="http://schemas.microsoft.com/office/powerpoint/2010/main" val="282013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658" y="895968"/>
            <a:ext cx="8229600" cy="702915"/>
          </a:xfrm>
        </p:spPr>
        <p:txBody>
          <a:bodyPr>
            <a:normAutofit fontScale="90000"/>
          </a:bodyPr>
          <a:lstStyle/>
          <a:p>
            <a:pPr algn="ctr"/>
            <a:r>
              <a:rPr lang="en-US" dirty="0">
                <a:cs typeface="Arial" pitchFamily="34" charset="0"/>
              </a:rPr>
              <a:t>Setting the Table for RHNA</a:t>
            </a:r>
          </a:p>
        </p:txBody>
      </p:sp>
      <p:sp>
        <p:nvSpPr>
          <p:cNvPr id="3" name="Text Placeholder 2"/>
          <p:cNvSpPr>
            <a:spLocks noGrp="1"/>
          </p:cNvSpPr>
          <p:nvPr>
            <p:ph type="body" sz="half" idx="1"/>
          </p:nvPr>
        </p:nvSpPr>
        <p:spPr>
          <a:xfrm>
            <a:off x="1158669" y="2180970"/>
            <a:ext cx="5936612" cy="4530725"/>
          </a:xfrm>
        </p:spPr>
        <p:txBody>
          <a:bodyPr/>
          <a:lstStyle/>
          <a:p>
            <a:pPr marL="347663" indent="-347663">
              <a:buFont typeface="Wingdings" panose="05000000000000000000" pitchFamily="2" charset="2"/>
              <a:buChar char="§"/>
            </a:pPr>
            <a:r>
              <a:rPr lang="en-US" sz="2400" dirty="0">
                <a:cs typeface="Arial" pitchFamily="34" charset="0"/>
              </a:rPr>
              <a:t>RHNA represents the minimum number of housing units cities are required to provide </a:t>
            </a:r>
            <a:r>
              <a:rPr lang="en-US" sz="2400" dirty="0">
                <a:solidFill>
                  <a:schemeClr val="accent1"/>
                </a:solidFill>
                <a:cs typeface="Arial" pitchFamily="34" charset="0"/>
              </a:rPr>
              <a:t>“adequate sites” </a:t>
            </a:r>
            <a:r>
              <a:rPr lang="en-US" sz="2400" dirty="0">
                <a:cs typeface="Arial" pitchFamily="34" charset="0"/>
              </a:rPr>
              <a:t>for through zoning</a:t>
            </a:r>
          </a:p>
          <a:p>
            <a:pPr marL="347663" indent="-347663">
              <a:buFont typeface="Wingdings" panose="05000000000000000000" pitchFamily="2" charset="2"/>
              <a:buChar char="§"/>
            </a:pPr>
            <a:endParaRPr lang="en-US" sz="2400" dirty="0">
              <a:cs typeface="Arial" pitchFamily="34" charset="0"/>
            </a:endParaRPr>
          </a:p>
          <a:p>
            <a:pPr marL="347663" indent="-347663">
              <a:buFont typeface="Wingdings" panose="05000000000000000000" pitchFamily="2" charset="2"/>
              <a:buChar char="§"/>
            </a:pPr>
            <a:r>
              <a:rPr lang="en-US" sz="2400" dirty="0">
                <a:cs typeface="Arial" pitchFamily="34" charset="0"/>
              </a:rPr>
              <a:t>RHNA represents a </a:t>
            </a:r>
            <a:r>
              <a:rPr lang="en-US" sz="2400" dirty="0">
                <a:solidFill>
                  <a:schemeClr val="accent1"/>
                </a:solidFill>
                <a:cs typeface="Arial" pitchFamily="34" charset="0"/>
              </a:rPr>
              <a:t>planning target,            </a:t>
            </a:r>
            <a:r>
              <a:rPr lang="en-US" sz="2400" dirty="0">
                <a:cs typeface="Arial" pitchFamily="34" charset="0"/>
              </a:rPr>
              <a:t>NOT a building quota</a:t>
            </a:r>
          </a:p>
          <a:p>
            <a:endParaRPr lang="en-US" dirty="0"/>
          </a:p>
        </p:txBody>
      </p:sp>
      <p:sp>
        <p:nvSpPr>
          <p:cNvPr id="6" name="Slide Number Placeholder 5"/>
          <p:cNvSpPr>
            <a:spLocks noGrp="1"/>
          </p:cNvSpPr>
          <p:nvPr>
            <p:ph type="sldNum" sz="quarter" idx="12"/>
          </p:nvPr>
        </p:nvSpPr>
        <p:spPr/>
        <p:txBody>
          <a:bodyPr/>
          <a:lstStyle/>
          <a:p>
            <a:fld id="{BE2FB52B-9B6E-4C38-802F-E338F0D52D29}" type="slidenum">
              <a:rPr lang="en-US" altLang="en-US" smtClean="0"/>
              <a:pPr/>
              <a:t>13</a:t>
            </a:fld>
            <a:endParaRPr lang="en-US" altLang="en-US"/>
          </a:p>
        </p:txBody>
      </p:sp>
      <p:pic>
        <p:nvPicPr>
          <p:cNvPr id="11" name="Content Placeholder 10" descr="Obama State Dinner table 11 24 2009.jpg"/>
          <p:cNvPicPr>
            <a:picLocks noGrp="1" noChangeAspect="1"/>
          </p:cNvPicPr>
          <p:nvPr>
            <p:ph sz="quarter" idx="2"/>
          </p:nvPr>
        </p:nvPicPr>
        <p:blipFill>
          <a:blip r:embed="rId2" cstate="print"/>
          <a:stretch>
            <a:fillRect/>
          </a:stretch>
        </p:blipFill>
        <p:spPr>
          <a:xfrm>
            <a:off x="7095281" y="2209049"/>
            <a:ext cx="4319966" cy="2877166"/>
          </a:xfrm>
          <a:noFill/>
          <a:ln w="12700" cmpd="sng">
            <a:solidFill>
              <a:schemeClr val="tx1">
                <a:alpha val="99000"/>
              </a:schemeClr>
            </a:solidFill>
          </a:ln>
        </p:spPr>
      </p:pic>
    </p:spTree>
    <p:extLst>
      <p:ext uri="{BB962C8B-B14F-4D97-AF65-F5344CB8AC3E}">
        <p14:creationId xmlns:p14="http://schemas.microsoft.com/office/powerpoint/2010/main" val="34014902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352800" y="713667"/>
            <a:ext cx="8955740" cy="915393"/>
          </a:xfrm>
        </p:spPr>
        <p:txBody>
          <a:bodyPr>
            <a:normAutofit/>
          </a:bodyPr>
          <a:lstStyle/>
          <a:p>
            <a:pPr eaLnBrk="1" hangingPunct="1"/>
            <a:r>
              <a:rPr lang="en-US" sz="4000" dirty="0">
                <a:cs typeface="Arial" panose="020B0604020202020204" pitchFamily="34" charset="0"/>
              </a:rPr>
              <a:t>Comparison of 5</a:t>
            </a:r>
            <a:r>
              <a:rPr lang="en-US" sz="4000" baseline="30000" dirty="0">
                <a:cs typeface="Arial" panose="020B0604020202020204" pitchFamily="34" charset="0"/>
              </a:rPr>
              <a:t>th</a:t>
            </a:r>
            <a:r>
              <a:rPr lang="en-US" sz="4000" dirty="0">
                <a:cs typeface="Arial" panose="020B0604020202020204" pitchFamily="34" charset="0"/>
              </a:rPr>
              <a:t> and 6</a:t>
            </a:r>
            <a:r>
              <a:rPr lang="en-US" sz="4000" baseline="30000" dirty="0">
                <a:cs typeface="Arial" panose="020B0604020202020204" pitchFamily="34" charset="0"/>
              </a:rPr>
              <a:t>th</a:t>
            </a:r>
            <a:r>
              <a:rPr lang="en-US" sz="4000" dirty="0">
                <a:cs typeface="Arial" panose="020B0604020202020204" pitchFamily="34" charset="0"/>
              </a:rPr>
              <a:t> RHNA Cycles</a:t>
            </a:r>
            <a:endParaRPr lang="en-US" sz="4000" dirty="0">
              <a:solidFill>
                <a:srgbClr val="000000"/>
              </a:solidFill>
            </a:endParaRPr>
          </a:p>
        </p:txBody>
      </p:sp>
      <p:sp>
        <p:nvSpPr>
          <p:cNvPr id="8" name="Rectangle 7"/>
          <p:cNvSpPr/>
          <p:nvPr/>
        </p:nvSpPr>
        <p:spPr>
          <a:xfrm>
            <a:off x="2109962" y="1575298"/>
            <a:ext cx="8130654" cy="430887"/>
          </a:xfrm>
          <a:prstGeom prst="rect">
            <a:avLst/>
          </a:prstGeom>
        </p:spPr>
        <p:txBody>
          <a:bodyPr wrap="square">
            <a:spAutoFit/>
          </a:bodyPr>
          <a:lstStyle/>
          <a:p>
            <a:pPr algn="l">
              <a:buSzPct val="75000"/>
            </a:pPr>
            <a:r>
              <a:rPr lang="en-US" sz="2200" b="1" dirty="0">
                <a:latin typeface="Arial" panose="020B0604020202020204" pitchFamily="34" charset="0"/>
                <a:cs typeface="Arial" pitchFamily="34" charset="0"/>
              </a:rPr>
              <a:t>  </a:t>
            </a:r>
          </a:p>
        </p:txBody>
      </p:sp>
      <p:graphicFrame>
        <p:nvGraphicFramePr>
          <p:cNvPr id="6" name="Table 5">
            <a:extLst>
              <a:ext uri="{FF2B5EF4-FFF2-40B4-BE49-F238E27FC236}">
                <a16:creationId xmlns:a16="http://schemas.microsoft.com/office/drawing/2014/main" id="{82D4DD40-F60E-43DF-8299-7CFE6F64DBE8}"/>
              </a:ext>
            </a:extLst>
          </p:cNvPr>
          <p:cNvGraphicFramePr>
            <a:graphicFrameLocks noGrp="1"/>
          </p:cNvGraphicFramePr>
          <p:nvPr>
            <p:extLst>
              <p:ext uri="{D42A27DB-BD31-4B8C-83A1-F6EECF244321}">
                <p14:modId xmlns:p14="http://schemas.microsoft.com/office/powerpoint/2010/main" val="2690610067"/>
              </p:ext>
            </p:extLst>
          </p:nvPr>
        </p:nvGraphicFramePr>
        <p:xfrm>
          <a:off x="1891971" y="2100748"/>
          <a:ext cx="8408057" cy="3805807"/>
        </p:xfrm>
        <a:graphic>
          <a:graphicData uri="http://schemas.openxmlformats.org/drawingml/2006/table">
            <a:tbl>
              <a:tblPr firstRow="1" firstCol="1" bandRow="1">
                <a:tableStyleId>{EB344D84-9AFB-497E-A393-DC336BA19D2E}</a:tableStyleId>
              </a:tblPr>
              <a:tblGrid>
                <a:gridCol w="3447945">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1503728">
                  <a:extLst>
                    <a:ext uri="{9D8B030D-6E8A-4147-A177-3AD203B41FA5}">
                      <a16:colId xmlns:a16="http://schemas.microsoft.com/office/drawing/2014/main" val="4007444868"/>
                    </a:ext>
                  </a:extLst>
                </a:gridCol>
              </a:tblGrid>
              <a:tr h="367444">
                <a:tc>
                  <a:txBody>
                    <a:bodyPr/>
                    <a:lstStyle/>
                    <a:p>
                      <a:pPr marL="0" marR="0" algn="l">
                        <a:spcBef>
                          <a:spcPts val="0"/>
                        </a:spcBef>
                        <a:spcAft>
                          <a:spcPts val="0"/>
                        </a:spcAft>
                      </a:pPr>
                      <a:r>
                        <a:rPr lang="en-US" sz="2000" dirty="0">
                          <a:effectLst/>
                          <a:latin typeface="+mn-lt"/>
                          <a:cs typeface="Arial" panose="020B0604020202020204" pitchFamily="34" charset="0"/>
                        </a:rPr>
                        <a:t>Jurisdiction</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dirty="0">
                          <a:effectLst/>
                          <a:latin typeface="+mn-lt"/>
                          <a:cs typeface="Arial" panose="020B0604020202020204" pitchFamily="34" charset="0"/>
                        </a:rPr>
                        <a:t>5</a:t>
                      </a:r>
                      <a:r>
                        <a:rPr lang="en-US" sz="2000" baseline="30000" dirty="0">
                          <a:effectLst/>
                          <a:latin typeface="+mn-lt"/>
                          <a:cs typeface="Arial" panose="020B0604020202020204" pitchFamily="34" charset="0"/>
                        </a:rPr>
                        <a:t>th</a:t>
                      </a:r>
                      <a:r>
                        <a:rPr lang="en-US" sz="2000" dirty="0">
                          <a:effectLst/>
                          <a:latin typeface="+mn-lt"/>
                          <a:cs typeface="Arial" panose="020B0604020202020204" pitchFamily="34" charset="0"/>
                        </a:rPr>
                        <a:t> cycle RHNA</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dirty="0">
                          <a:effectLst/>
                          <a:latin typeface="+mn-lt"/>
                          <a:cs typeface="Arial" panose="020B0604020202020204" pitchFamily="34" charset="0"/>
                        </a:rPr>
                        <a:t>6</a:t>
                      </a:r>
                      <a:r>
                        <a:rPr lang="en-US" sz="2000" baseline="30000" dirty="0">
                          <a:effectLst/>
                          <a:latin typeface="+mn-lt"/>
                          <a:cs typeface="Arial" panose="020B0604020202020204" pitchFamily="34" charset="0"/>
                        </a:rPr>
                        <a:t>th</a:t>
                      </a:r>
                      <a:r>
                        <a:rPr lang="en-US" sz="2000" dirty="0">
                          <a:effectLst/>
                          <a:latin typeface="+mn-lt"/>
                          <a:cs typeface="Arial" panose="020B0604020202020204" pitchFamily="34" charset="0"/>
                        </a:rPr>
                        <a:t> cycle RHNA</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l">
                        <a:spcBef>
                          <a:spcPts val="0"/>
                        </a:spcBef>
                        <a:spcAft>
                          <a:spcPts val="0"/>
                        </a:spcAft>
                      </a:pPr>
                      <a:r>
                        <a:rPr lang="en-US" sz="2000" b="1" dirty="0">
                          <a:effectLst/>
                          <a:latin typeface="+mn-lt"/>
                          <a:cs typeface="Arial" panose="020B0604020202020204" pitchFamily="34" charset="0"/>
                        </a:rPr>
                        <a:t>% Change</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extLst>
                  <a:ext uri="{0D108BD9-81ED-4DB2-BD59-A6C34878D82A}">
                    <a16:rowId xmlns:a16="http://schemas.microsoft.com/office/drawing/2014/main" val="10000"/>
                  </a:ext>
                </a:extLst>
              </a:tr>
              <a:tr h="456601">
                <a:tc>
                  <a:txBody>
                    <a:bodyPr/>
                    <a:lstStyle/>
                    <a:p>
                      <a:pPr marL="0" marR="0" algn="just">
                        <a:spcBef>
                          <a:spcPts val="0"/>
                        </a:spcBef>
                        <a:spcAft>
                          <a:spcPts val="0"/>
                        </a:spcAft>
                      </a:pPr>
                      <a:r>
                        <a:rPr lang="en-US" sz="2000" b="1" dirty="0">
                          <a:effectLst/>
                          <a:latin typeface="+mn-lt"/>
                          <a:cs typeface="Arial" panose="020B0604020202020204" pitchFamily="34" charset="0"/>
                        </a:rPr>
                        <a:t>Agoura Hills</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1" dirty="0">
                          <a:effectLst/>
                          <a:latin typeface="+mn-lt"/>
                          <a:cs typeface="Arial" panose="020B0604020202020204" pitchFamily="34" charset="0"/>
                        </a:rPr>
                        <a:t>115</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1" dirty="0">
                          <a:effectLst/>
                          <a:latin typeface="+mn-lt"/>
                          <a:cs typeface="Arial" panose="020B0604020202020204" pitchFamily="34" charset="0"/>
                        </a:rPr>
                        <a:t>318</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1" dirty="0">
                          <a:effectLst/>
                          <a:latin typeface="+mn-lt"/>
                          <a:cs typeface="Arial" panose="020B0604020202020204" pitchFamily="34" charset="0"/>
                        </a:rPr>
                        <a:t>+176%</a:t>
                      </a:r>
                      <a:endParaRPr lang="en-US" sz="2000" b="1"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344195760"/>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Calabasas</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330</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354</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solidFill>
                            <a:schemeClr val="tx1"/>
                          </a:solidFill>
                          <a:effectLst/>
                          <a:latin typeface="+mn-lt"/>
                          <a:cs typeface="Arial" panose="020B0604020202020204" pitchFamily="34" charset="0"/>
                        </a:rPr>
                        <a:t>+7%</a:t>
                      </a:r>
                      <a:endParaRPr lang="en-US" sz="2000" b="0" dirty="0">
                        <a:solidFill>
                          <a:schemeClr val="tx1"/>
                        </a:solidFill>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2"/>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Hidden Hills</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18</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40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+127%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3"/>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Malibu</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79</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+3800%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4"/>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Westlake Village</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45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142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+215%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10006"/>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Las </a:t>
                      </a:r>
                      <a:r>
                        <a:rPr lang="en-US" sz="2000" b="0" dirty="0" err="1">
                          <a:effectLst/>
                          <a:latin typeface="+mn-lt"/>
                          <a:cs typeface="Arial" panose="020B0604020202020204" pitchFamily="34" charset="0"/>
                        </a:rPr>
                        <a:t>Virgenes</a:t>
                      </a:r>
                      <a:r>
                        <a:rPr lang="en-US" sz="2000" b="0" dirty="0">
                          <a:effectLst/>
                          <a:latin typeface="+mn-lt"/>
                          <a:cs typeface="Arial" panose="020B0604020202020204" pitchFamily="34" charset="0"/>
                        </a:rPr>
                        <a:t>/Malibu COG</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510</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933</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+82%</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2775433531"/>
                  </a:ext>
                </a:extLst>
              </a:tr>
              <a:tr h="456601">
                <a:tc>
                  <a:txBody>
                    <a:bodyPr/>
                    <a:lstStyle/>
                    <a:p>
                      <a:pPr marL="0" marR="0" algn="just">
                        <a:spcBef>
                          <a:spcPts val="0"/>
                        </a:spcBef>
                        <a:spcAft>
                          <a:spcPts val="0"/>
                        </a:spcAft>
                      </a:pPr>
                      <a:r>
                        <a:rPr lang="en-US" sz="2000" b="0" dirty="0">
                          <a:effectLst/>
                          <a:latin typeface="+mn-lt"/>
                          <a:cs typeface="Arial" panose="020B0604020202020204" pitchFamily="34" charset="0"/>
                        </a:rPr>
                        <a:t>SCAG</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solidFill>
                      <a:schemeClr val="accent1">
                        <a:lumMod val="75000"/>
                      </a:schemeClr>
                    </a:solidFill>
                  </a:tcPr>
                </a:tc>
                <a:tc>
                  <a:txBody>
                    <a:bodyPr/>
                    <a:lstStyle/>
                    <a:p>
                      <a:pPr marL="0" marR="0" algn="just">
                        <a:spcBef>
                          <a:spcPts val="0"/>
                        </a:spcBef>
                        <a:spcAft>
                          <a:spcPts val="0"/>
                        </a:spcAft>
                      </a:pPr>
                      <a:r>
                        <a:rPr lang="en-US" sz="2000" b="0" dirty="0">
                          <a:effectLst/>
                          <a:latin typeface="+mn-lt"/>
                          <a:cs typeface="Arial" panose="020B0604020202020204" pitchFamily="34" charset="0"/>
                        </a:rPr>
                        <a:t>412,137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1,341,827</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tc>
                  <a:txBody>
                    <a:bodyPr/>
                    <a:lstStyle/>
                    <a:p>
                      <a:pPr marL="0" marR="0" algn="just">
                        <a:spcBef>
                          <a:spcPts val="0"/>
                        </a:spcBef>
                        <a:spcAft>
                          <a:spcPts val="0"/>
                        </a:spcAft>
                      </a:pPr>
                      <a:r>
                        <a:rPr lang="en-US" sz="2000" b="0" dirty="0">
                          <a:effectLst/>
                          <a:latin typeface="+mn-lt"/>
                          <a:cs typeface="Arial" panose="020B0604020202020204" pitchFamily="34" charset="0"/>
                        </a:rPr>
                        <a:t>+225%</a:t>
                      </a:r>
                      <a:endParaRPr lang="en-US" sz="2000" b="0" dirty="0">
                        <a:effectLst/>
                        <a:latin typeface="+mn-lt"/>
                        <a:ea typeface="Times New Roman" panose="02020603050405020304" pitchFamily="18" charset="0"/>
                        <a:cs typeface="Arial" panose="020B0604020202020204" pitchFamily="34" charset="0"/>
                      </a:endParaRPr>
                    </a:p>
                  </a:txBody>
                  <a:tcPr marL="142144" marR="142144" marT="0" marB="0"/>
                </a:tc>
                <a:extLst>
                  <a:ext uri="{0D108BD9-81ED-4DB2-BD59-A6C34878D82A}">
                    <a16:rowId xmlns:a16="http://schemas.microsoft.com/office/drawing/2014/main" val="2047317989"/>
                  </a:ext>
                </a:extLst>
              </a:tr>
            </a:tbl>
          </a:graphicData>
        </a:graphic>
      </p:graphicFrame>
    </p:spTree>
    <p:extLst>
      <p:ext uri="{BB962C8B-B14F-4D97-AF65-F5344CB8AC3E}">
        <p14:creationId xmlns:p14="http://schemas.microsoft.com/office/powerpoint/2010/main" val="145476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a:t/>
            </a:r>
            <a:br>
              <a:rPr lang="en-US" b="1"/>
            </a:br>
            <a:endParaRPr lang="en-US" b="1"/>
          </a:p>
        </p:txBody>
      </p:sp>
      <p:sp>
        <p:nvSpPr>
          <p:cNvPr id="41" name="Slide Number Placeholder 7"/>
          <p:cNvSpPr>
            <a:spLocks noGrp="1"/>
          </p:cNvSpPr>
          <p:nvPr>
            <p:ph type="sldNum" sz="quarter" idx="12"/>
          </p:nvPr>
        </p:nvSpPr>
        <p:spPr/>
        <p:txBody>
          <a:bodyPr/>
          <a:lstStyle/>
          <a:p>
            <a:fld id="{828BD1B1-7031-45DE-9EFC-9A1FA697D08E}" type="slidenum">
              <a:rPr lang="en-US" altLang="en-US"/>
              <a:pPr/>
              <a:t>15</a:t>
            </a:fld>
            <a:endParaRPr lang="en-US" altLang="en-US"/>
          </a:p>
        </p:txBody>
      </p:sp>
      <p:graphicFrame>
        <p:nvGraphicFramePr>
          <p:cNvPr id="159790" name="Group 46"/>
          <p:cNvGraphicFramePr>
            <a:graphicFrameLocks noGrp="1"/>
          </p:cNvGraphicFramePr>
          <p:nvPr>
            <p:extLst>
              <p:ext uri="{D42A27DB-BD31-4B8C-83A1-F6EECF244321}">
                <p14:modId xmlns:p14="http://schemas.microsoft.com/office/powerpoint/2010/main" val="3252992522"/>
              </p:ext>
            </p:extLst>
          </p:nvPr>
        </p:nvGraphicFramePr>
        <p:xfrm>
          <a:off x="1981200" y="1820801"/>
          <a:ext cx="7920496" cy="4422837"/>
        </p:xfrm>
        <a:graphic>
          <a:graphicData uri="http://schemas.openxmlformats.org/drawingml/2006/table">
            <a:tbl>
              <a:tblPr>
                <a:tableStyleId>{69C7853C-536D-4A76-A0AE-DD22124D55A5}</a:tableStyleId>
              </a:tblPr>
              <a:tblGrid>
                <a:gridCol w="2304064">
                  <a:extLst>
                    <a:ext uri="{9D8B030D-6E8A-4147-A177-3AD203B41FA5}">
                      <a16:colId xmlns:a16="http://schemas.microsoft.com/office/drawing/2014/main" val="20000"/>
                    </a:ext>
                  </a:extLst>
                </a:gridCol>
                <a:gridCol w="2308972">
                  <a:extLst>
                    <a:ext uri="{9D8B030D-6E8A-4147-A177-3AD203B41FA5}">
                      <a16:colId xmlns:a16="http://schemas.microsoft.com/office/drawing/2014/main" val="20001"/>
                    </a:ext>
                  </a:extLst>
                </a:gridCol>
                <a:gridCol w="1740768">
                  <a:extLst>
                    <a:ext uri="{9D8B030D-6E8A-4147-A177-3AD203B41FA5}">
                      <a16:colId xmlns:a16="http://schemas.microsoft.com/office/drawing/2014/main" val="20002"/>
                    </a:ext>
                  </a:extLst>
                </a:gridCol>
                <a:gridCol w="1566692">
                  <a:extLst>
                    <a:ext uri="{9D8B030D-6E8A-4147-A177-3AD203B41FA5}">
                      <a16:colId xmlns:a16="http://schemas.microsoft.com/office/drawing/2014/main" val="20003"/>
                    </a:ext>
                  </a:extLst>
                </a:gridCol>
              </a:tblGrid>
              <a:tr h="70431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u="none" strike="noStrike" cap="none" normalizeH="0" baseline="0" dirty="0">
                        <a:ln>
                          <a:noFill/>
                        </a:ln>
                        <a:solidFill>
                          <a:schemeClr val="tx1"/>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Income Level</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2020 Income</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(3 person </a:t>
                      </a:r>
                      <a:r>
                        <a:rPr kumimoji="0" lang="en-US" sz="2000" b="0" u="none" strike="noStrike" cap="none" normalizeH="0" baseline="0" dirty="0" err="1">
                          <a:ln>
                            <a:noFill/>
                          </a:ln>
                          <a:solidFill>
                            <a:schemeClr val="tx1"/>
                          </a:solidFill>
                          <a:effectLst/>
                          <a:latin typeface="+mn-lt"/>
                          <a:cs typeface="Arial" panose="020B0604020202020204" pitchFamily="34" charset="0"/>
                        </a:rPr>
                        <a:t>hh</a:t>
                      </a:r>
                      <a:r>
                        <a:rPr kumimoji="0" lang="en-US" sz="2000" b="0" u="none" strike="noStrike" cap="none" normalizeH="0" baseline="0" dirty="0">
                          <a:ln>
                            <a:noFill/>
                          </a:ln>
                          <a:solidFill>
                            <a:schemeClr val="tx1"/>
                          </a:solidFill>
                          <a:effectLst/>
                          <a:latin typeface="+mn-lt"/>
                          <a:cs typeface="Arial" panose="020B0604020202020204" pitchFamily="34" charset="0"/>
                        </a:rPr>
                        <a:t>)</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endParaRPr kumimoji="0" lang="en-US" sz="2000" b="0" u="none" strike="noStrike" cap="none" normalizeH="0" baseline="0" dirty="0">
                        <a:ln>
                          <a:noFill/>
                        </a:ln>
                        <a:solidFill>
                          <a:schemeClr val="tx1"/>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Units</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“Default Density”</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extLst>
                  <a:ext uri="{0D108BD9-81ED-4DB2-BD59-A6C34878D82A}">
                    <a16:rowId xmlns:a16="http://schemas.microsoft.com/office/drawing/2014/main" val="10000"/>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Very Low</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(&lt;50%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$50,700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accent1"/>
                          </a:solidFill>
                          <a:effectLst/>
                          <a:latin typeface="+mn-lt"/>
                          <a:cs typeface="Arial" panose="020B0604020202020204" pitchFamily="34" charset="0"/>
                        </a:rPr>
                        <a:t>127 units</a:t>
                      </a:r>
                      <a:endParaRPr kumimoji="0" lang="en-US" sz="2000" b="0" i="0" u="none" strike="noStrike" cap="none" normalizeH="0" baseline="0" dirty="0">
                        <a:ln>
                          <a:noFill/>
                        </a:ln>
                        <a:solidFill>
                          <a:schemeClr val="accent1"/>
                        </a:solidFill>
                        <a:effectLst/>
                        <a:latin typeface="+mn-lt"/>
                        <a:cs typeface="Arial" pitchFamily="34"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20 du/acre</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1"/>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Low</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(51-80%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$81,100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72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20 </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du/acre</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2"/>
                  </a:ext>
                </a:extLst>
              </a:tr>
              <a:tr h="774700">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Moderate</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(81–120%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$83,500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55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Min. 16</a:t>
                      </a:r>
                    </a:p>
                    <a:p>
                      <a:pPr marL="0" marR="0" lvl="0" indent="0" algn="ctr"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du/acre </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3"/>
                  </a:ext>
                </a:extLst>
              </a:tr>
              <a:tr h="773113">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Above Moderate</a:t>
                      </a:r>
                    </a:p>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(&gt;120% AMI)</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&gt; $83,500</a:t>
                      </a: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64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4"/>
                  </a:ext>
                </a:extLst>
              </a:tr>
              <a:tr h="5667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u="none" strike="noStrike" cap="none" normalizeH="0" baseline="0" dirty="0">
                          <a:ln>
                            <a:noFill/>
                          </a:ln>
                          <a:solidFill>
                            <a:schemeClr val="tx1"/>
                          </a:solidFill>
                          <a:effectLst/>
                          <a:latin typeface="+mn-lt"/>
                          <a:cs typeface="Arial" panose="020B0604020202020204" pitchFamily="34" charset="0"/>
                        </a:rPr>
                        <a:t>Total</a:t>
                      </a: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anchor="ctr" horzOverflow="overflow">
                    <a:solidFill>
                      <a:schemeClr val="bg1"/>
                    </a:solidFill>
                  </a:tcPr>
                </a:tc>
                <a:tc>
                  <a:txBody>
                    <a:bodyPr/>
                    <a:lstStyle/>
                    <a:p>
                      <a:pPr marL="45720" marR="45720" algn="ctr">
                        <a:spcBef>
                          <a:spcPts val="100"/>
                        </a:spcBef>
                        <a:spcAft>
                          <a:spcPts val="100"/>
                        </a:spcAft>
                      </a:pPr>
                      <a:r>
                        <a:rPr lang="en-US" sz="2000" b="0" dirty="0">
                          <a:solidFill>
                            <a:schemeClr val="accent1"/>
                          </a:solidFill>
                          <a:latin typeface="+mn-lt"/>
                          <a:cs typeface="Arial" panose="020B0604020202020204" pitchFamily="34" charset="0"/>
                        </a:rPr>
                        <a:t>318 units</a:t>
                      </a:r>
                      <a:endParaRPr lang="en-US" sz="2000" b="0" dirty="0">
                        <a:solidFill>
                          <a:schemeClr val="accent1"/>
                        </a:solidFill>
                        <a:latin typeface="+mn-lt"/>
                        <a:ea typeface="Times New Roman"/>
                        <a:cs typeface="Arial" panose="020B0604020202020204" pitchFamily="34" charset="0"/>
                      </a:endParaRPr>
                    </a:p>
                  </a:txBody>
                  <a:tcPr marL="68580" marR="68580" marT="0" marB="0" anchor="c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horzOverflow="overflow">
                    <a:solidFill>
                      <a:schemeClr val="bg1"/>
                    </a:solidFill>
                  </a:tcPr>
                </a:tc>
                <a:extLst>
                  <a:ext uri="{0D108BD9-81ED-4DB2-BD59-A6C34878D82A}">
                    <a16:rowId xmlns:a16="http://schemas.microsoft.com/office/drawing/2014/main" val="10005"/>
                  </a:ext>
                </a:extLst>
              </a:tr>
            </a:tbl>
          </a:graphicData>
        </a:graphic>
      </p:graphicFrame>
      <p:sp>
        <p:nvSpPr>
          <p:cNvPr id="159789" name="Rectangle 45"/>
          <p:cNvSpPr>
            <a:spLocks noChangeArrowheads="1"/>
          </p:cNvSpPr>
          <p:nvPr/>
        </p:nvSpPr>
        <p:spPr bwMode="auto">
          <a:xfrm>
            <a:off x="3644008" y="847726"/>
            <a:ext cx="7938392" cy="707886"/>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Agoura Hills 2021-2029 RHNA</a:t>
            </a:r>
          </a:p>
        </p:txBody>
      </p:sp>
    </p:spTree>
    <p:extLst>
      <p:ext uri="{BB962C8B-B14F-4D97-AF65-F5344CB8AC3E}">
        <p14:creationId xmlns:p14="http://schemas.microsoft.com/office/powerpoint/2010/main" val="21355900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C7E5-D425-4B22-A50F-16E0923C66A7}"/>
              </a:ext>
            </a:extLst>
          </p:cNvPr>
          <p:cNvSpPr>
            <a:spLocks noGrp="1"/>
          </p:cNvSpPr>
          <p:nvPr>
            <p:ph type="title"/>
          </p:nvPr>
        </p:nvSpPr>
        <p:spPr/>
        <p:txBody>
          <a:bodyPr>
            <a:normAutofit/>
          </a:bodyPr>
          <a:lstStyle/>
          <a:p>
            <a:r>
              <a:rPr lang="en-US" sz="4400" dirty="0"/>
              <a:t>No Net Loss Law (SB 166)</a:t>
            </a:r>
          </a:p>
        </p:txBody>
      </p:sp>
      <p:sp>
        <p:nvSpPr>
          <p:cNvPr id="3" name="Content Placeholder 2">
            <a:extLst>
              <a:ext uri="{FF2B5EF4-FFF2-40B4-BE49-F238E27FC236}">
                <a16:creationId xmlns:a16="http://schemas.microsoft.com/office/drawing/2014/main" id="{72B01E56-4165-494E-A255-87E6B09301AA}"/>
              </a:ext>
            </a:extLst>
          </p:cNvPr>
          <p:cNvSpPr>
            <a:spLocks noGrp="1"/>
          </p:cNvSpPr>
          <p:nvPr>
            <p:ph idx="1"/>
          </p:nvPr>
        </p:nvSpPr>
        <p:spPr/>
        <p:txBody>
          <a:bodyPr>
            <a:normAutofit/>
          </a:bodyPr>
          <a:lstStyle/>
          <a:p>
            <a:pPr marL="347663" indent="-347663">
              <a:buFont typeface="Wingdings" panose="05000000000000000000" pitchFamily="2" charset="2"/>
              <a:buChar char="§"/>
            </a:pPr>
            <a:r>
              <a:rPr lang="en-US" sz="2400" dirty="0"/>
              <a:t>Requires sufficient adequate sites to be available at all times throughout the RHNA planning period </a:t>
            </a:r>
          </a:p>
          <a:p>
            <a:pPr>
              <a:buFont typeface="Wingdings" panose="05000000000000000000" pitchFamily="2" charset="2"/>
              <a:buChar char="§"/>
            </a:pPr>
            <a:r>
              <a:rPr lang="en-US" sz="2400" dirty="0"/>
              <a:t>   Must replenish sites capacity, if: </a:t>
            </a:r>
          </a:p>
          <a:p>
            <a:pPr marL="747713" indent="-342900">
              <a:spcBef>
                <a:spcPts val="600"/>
              </a:spcBef>
              <a:buFont typeface="Wingdings" panose="05000000000000000000" pitchFamily="2" charset="2"/>
              <a:buChar char="ü"/>
            </a:pPr>
            <a:r>
              <a:rPr lang="en-US" sz="2200" dirty="0"/>
              <a:t>Sites are developed with fewer units than assumed in Housing Element </a:t>
            </a:r>
          </a:p>
          <a:p>
            <a:pPr marL="747713" indent="-342900">
              <a:spcBef>
                <a:spcPts val="600"/>
              </a:spcBef>
              <a:buFont typeface="Wingdings" panose="05000000000000000000" pitchFamily="2" charset="2"/>
              <a:buChar char="ü"/>
            </a:pPr>
            <a:r>
              <a:rPr lang="en-US" sz="2200" dirty="0"/>
              <a:t>Sites are developed for higher income/affordability level than assumed in Housing Element </a:t>
            </a:r>
          </a:p>
          <a:p>
            <a:pPr marL="347663" indent="-347663">
              <a:buFont typeface="Wingdings" panose="05000000000000000000" pitchFamily="2" charset="2"/>
              <a:buChar char="§"/>
            </a:pPr>
            <a:r>
              <a:rPr lang="en-US" sz="2400" dirty="0"/>
              <a:t> Recommended that the City create a buffer in the housing element inventory of at least 15-30% more capacity than required </a:t>
            </a:r>
          </a:p>
          <a:p>
            <a:pPr>
              <a:buFont typeface="Wingdings" panose="05000000000000000000" pitchFamily="2" charset="2"/>
              <a:buChar char="§"/>
            </a:pPr>
            <a:r>
              <a:rPr lang="en-US" sz="2400" dirty="0"/>
              <a:t>   City often has projects built at lower density than Code allows</a:t>
            </a:r>
          </a:p>
        </p:txBody>
      </p:sp>
    </p:spTree>
    <p:extLst>
      <p:ext uri="{BB962C8B-B14F-4D97-AF65-F5344CB8AC3E}">
        <p14:creationId xmlns:p14="http://schemas.microsoft.com/office/powerpoint/2010/main" val="415070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2014-2021 Housing Element Sites Inventory</a:t>
            </a:r>
          </a:p>
        </p:txBody>
      </p:sp>
      <p:graphicFrame>
        <p:nvGraphicFramePr>
          <p:cNvPr id="2" name="Table 1">
            <a:extLst>
              <a:ext uri="{FF2B5EF4-FFF2-40B4-BE49-F238E27FC236}">
                <a16:creationId xmlns:a16="http://schemas.microsoft.com/office/drawing/2014/main" id="{420137FB-FC22-43A0-B8C7-5424FF42EC4C}"/>
              </a:ext>
            </a:extLst>
          </p:cNvPr>
          <p:cNvGraphicFramePr>
            <a:graphicFrameLocks noGrp="1"/>
          </p:cNvGraphicFramePr>
          <p:nvPr>
            <p:extLst>
              <p:ext uri="{D42A27DB-BD31-4B8C-83A1-F6EECF244321}">
                <p14:modId xmlns:p14="http://schemas.microsoft.com/office/powerpoint/2010/main" val="4096499910"/>
              </p:ext>
            </p:extLst>
          </p:nvPr>
        </p:nvGraphicFramePr>
        <p:xfrm>
          <a:off x="925974" y="2005141"/>
          <a:ext cx="8079128" cy="3946208"/>
        </p:xfrm>
        <a:graphic>
          <a:graphicData uri="http://schemas.openxmlformats.org/drawingml/2006/table">
            <a:tbl>
              <a:tblPr>
                <a:tableStyleId>{5DA37D80-6434-44D0-A028-1B22A696006F}</a:tableStyleId>
              </a:tblPr>
              <a:tblGrid>
                <a:gridCol w="1562149">
                  <a:extLst>
                    <a:ext uri="{9D8B030D-6E8A-4147-A177-3AD203B41FA5}">
                      <a16:colId xmlns:a16="http://schemas.microsoft.com/office/drawing/2014/main" val="2702028285"/>
                    </a:ext>
                  </a:extLst>
                </a:gridCol>
                <a:gridCol w="1769582">
                  <a:extLst>
                    <a:ext uri="{9D8B030D-6E8A-4147-A177-3AD203B41FA5}">
                      <a16:colId xmlns:a16="http://schemas.microsoft.com/office/drawing/2014/main" val="1795590574"/>
                    </a:ext>
                  </a:extLst>
                </a:gridCol>
                <a:gridCol w="1442209">
                  <a:extLst>
                    <a:ext uri="{9D8B030D-6E8A-4147-A177-3AD203B41FA5}">
                      <a16:colId xmlns:a16="http://schemas.microsoft.com/office/drawing/2014/main" val="1012546461"/>
                    </a:ext>
                  </a:extLst>
                </a:gridCol>
                <a:gridCol w="1477602">
                  <a:extLst>
                    <a:ext uri="{9D8B030D-6E8A-4147-A177-3AD203B41FA5}">
                      <a16:colId xmlns:a16="http://schemas.microsoft.com/office/drawing/2014/main" val="1022291235"/>
                    </a:ext>
                  </a:extLst>
                </a:gridCol>
                <a:gridCol w="1827586">
                  <a:extLst>
                    <a:ext uri="{9D8B030D-6E8A-4147-A177-3AD203B41FA5}">
                      <a16:colId xmlns:a16="http://schemas.microsoft.com/office/drawing/2014/main" val="2385923908"/>
                    </a:ext>
                  </a:extLst>
                </a:gridCol>
              </a:tblGrid>
              <a:tr h="1006997">
                <a:tc>
                  <a:txBody>
                    <a:bodyPr/>
                    <a:lstStyle/>
                    <a:p>
                      <a:pPr marL="45720" marR="45720" algn="l">
                        <a:spcBef>
                          <a:spcPts val="100"/>
                        </a:spcBef>
                        <a:spcAft>
                          <a:spcPts val="100"/>
                        </a:spcAft>
                      </a:pPr>
                      <a:r>
                        <a:rPr lang="en-US" sz="2000" dirty="0">
                          <a:effectLst/>
                        </a:rPr>
                        <a:t>Income Level</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2014-2021 RHNA</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Default Density Thresholds</a:t>
                      </a:r>
                      <a:endParaRPr lang="en-US" sz="2000" b="1" dirty="0">
                        <a:effectLst/>
                        <a:latin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Vacant Residential Parcels</a:t>
                      </a:r>
                      <a:endParaRPr lang="en-US" sz="2000" b="1" dirty="0">
                        <a:effectLst/>
                        <a:latin typeface="Times New Roman" panose="02020603050405020304" pitchFamily="18" charset="0"/>
                      </a:endParaRPr>
                    </a:p>
                  </a:txBody>
                  <a:tcPr marL="68580" marR="68580" marT="0" marB="0">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Agoura Village Specific Plan </a:t>
                      </a:r>
                    </a:p>
                    <a:p>
                      <a:pPr marL="0" marR="0" algn="just">
                        <a:spcBef>
                          <a:spcPts val="0"/>
                        </a:spcBef>
                        <a:spcAft>
                          <a:spcPts val="0"/>
                        </a:spcAft>
                      </a:pPr>
                      <a:r>
                        <a:rPr lang="en-US" sz="2000" dirty="0">
                          <a:effectLst/>
                        </a:rPr>
                        <a:t> </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7895621"/>
                  </a:ext>
                </a:extLst>
              </a:tr>
              <a:tr h="578734">
                <a:tc>
                  <a:txBody>
                    <a:bodyPr/>
                    <a:lstStyle/>
                    <a:p>
                      <a:pPr marL="45720" marR="45720" algn="l">
                        <a:spcBef>
                          <a:spcPts val="100"/>
                        </a:spcBef>
                        <a:spcAft>
                          <a:spcPts val="100"/>
                        </a:spcAft>
                      </a:pPr>
                      <a:r>
                        <a:rPr lang="en-US" sz="2000" dirty="0">
                          <a:effectLst/>
                        </a:rPr>
                        <a:t>Very Low</a:t>
                      </a:r>
                      <a:endParaRPr lang="en-US" sz="2000" dirty="0">
                        <a:effectLst/>
                        <a:latin typeface="Optimum"/>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latin typeface="Optimum"/>
                          <a:cs typeface="Times New Roman" panose="02020603050405020304" pitchFamily="18" charset="0"/>
                        </a:rPr>
                        <a:t>31</a:t>
                      </a:r>
                    </a:p>
                  </a:txBody>
                  <a:tcPr marL="68580" marR="68580" marT="0" marB="0" anchor="ctr"/>
                </a:tc>
                <a:tc rowSpan="2">
                  <a:txBody>
                    <a:bodyPr/>
                    <a:lstStyle/>
                    <a:p>
                      <a:pPr marL="0" marR="0" algn="ctr">
                        <a:spcBef>
                          <a:spcPts val="0"/>
                        </a:spcBef>
                        <a:spcAft>
                          <a:spcPts val="0"/>
                        </a:spcAft>
                      </a:pPr>
                      <a:r>
                        <a:rPr lang="en-US" sz="2000" dirty="0">
                          <a:effectLst/>
                        </a:rPr>
                        <a:t>20 units/acre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 </a:t>
                      </a:r>
                      <a:endParaRPr lang="en-US" sz="2000" dirty="0">
                        <a:effectLst/>
                        <a:latin typeface="Optimum"/>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2000">
                          <a:effectLst/>
                        </a:rPr>
                        <a:t>193 </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83233122"/>
                  </a:ext>
                </a:extLst>
              </a:tr>
              <a:tr h="613459">
                <a:tc>
                  <a:txBody>
                    <a:bodyPr/>
                    <a:lstStyle/>
                    <a:p>
                      <a:pPr marL="45720" marR="45720" algn="l">
                        <a:spcBef>
                          <a:spcPts val="100"/>
                        </a:spcBef>
                        <a:spcAft>
                          <a:spcPts val="100"/>
                        </a:spcAft>
                      </a:pPr>
                      <a:r>
                        <a:rPr lang="en-US" sz="2000">
                          <a:effectLst/>
                        </a:rPr>
                        <a:t>Low</a:t>
                      </a:r>
                      <a:endParaRPr lang="en-US" sz="2000" dirty="0">
                        <a:effectLst/>
                        <a:latin typeface="Optimum"/>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dirty="0">
                          <a:effectLst/>
                        </a:rPr>
                        <a:t>19</a:t>
                      </a:r>
                      <a:endParaRPr lang="en-US" sz="20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tc vMerge="1">
                  <a:txBody>
                    <a:bodyPr/>
                    <a:lstStyle/>
                    <a:p>
                      <a:pPr marL="0" marR="0" algn="ctr">
                        <a:spcBef>
                          <a:spcPts val="0"/>
                        </a:spcBef>
                        <a:spcAft>
                          <a:spcPts val="0"/>
                        </a:spcAft>
                      </a:pPr>
                      <a:r>
                        <a:rPr lang="en-US" sz="2000" dirty="0">
                          <a:effectLst/>
                        </a:rPr>
                        <a:t> </a:t>
                      </a:r>
                      <a:endParaRPr lang="en-US" sz="2000" dirty="0">
                        <a:effectLst/>
                        <a:latin typeface="Optimum"/>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848932413"/>
                  </a:ext>
                </a:extLst>
              </a:tr>
              <a:tr h="625032">
                <a:tc>
                  <a:txBody>
                    <a:bodyPr/>
                    <a:lstStyle/>
                    <a:p>
                      <a:pPr marL="45720" marR="45720" algn="l">
                        <a:spcBef>
                          <a:spcPts val="100"/>
                        </a:spcBef>
                        <a:spcAft>
                          <a:spcPts val="100"/>
                        </a:spcAft>
                      </a:pPr>
                      <a:r>
                        <a:rPr lang="en-US" sz="2000" dirty="0">
                          <a:effectLst/>
                        </a:rPr>
                        <a:t>Moderate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20</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16 du/acre</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23</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735447532"/>
                  </a:ext>
                </a:extLst>
              </a:tr>
              <a:tr h="575635">
                <a:tc>
                  <a:txBody>
                    <a:bodyPr/>
                    <a:lstStyle/>
                    <a:p>
                      <a:pPr marL="45720" marR="45720" algn="l">
                        <a:spcBef>
                          <a:spcPts val="100"/>
                        </a:spcBef>
                        <a:spcAft>
                          <a:spcPts val="100"/>
                        </a:spcAft>
                      </a:pPr>
                      <a:r>
                        <a:rPr lang="en-US" sz="2000" dirty="0">
                          <a:effectLst/>
                        </a:rPr>
                        <a:t>Above Moderate</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45</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&lt;16 du/acre</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84</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 </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502400"/>
                  </a:ext>
                </a:extLst>
              </a:tr>
              <a:tr h="512386">
                <a:tc>
                  <a:txBody>
                    <a:bodyPr/>
                    <a:lstStyle/>
                    <a:p>
                      <a:pPr marL="45720" marR="45720" algn="l">
                        <a:spcBef>
                          <a:spcPts val="100"/>
                        </a:spcBef>
                        <a:spcAft>
                          <a:spcPts val="100"/>
                        </a:spcAft>
                      </a:pPr>
                      <a:r>
                        <a:rPr lang="en-US" sz="2000" dirty="0">
                          <a:effectLst/>
                        </a:rPr>
                        <a:t>Total</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45720" marR="45720" algn="ctr">
                        <a:spcBef>
                          <a:spcPts val="100"/>
                        </a:spcBef>
                        <a:spcAft>
                          <a:spcPts val="100"/>
                        </a:spcAft>
                      </a:pPr>
                      <a:r>
                        <a:rPr lang="en-US" sz="2000">
                          <a:effectLst/>
                        </a:rPr>
                        <a:t>115</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 </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000">
                          <a:effectLst/>
                        </a:rPr>
                        <a:t>107</a:t>
                      </a:r>
                      <a:endParaRPr lang="en-US" sz="2000">
                        <a:effectLst/>
                        <a:latin typeface="Optimum"/>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193</a:t>
                      </a:r>
                      <a:endParaRPr lang="en-US" sz="2000" dirty="0">
                        <a:effectLst/>
                        <a:latin typeface="Optimum"/>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012551"/>
                  </a:ext>
                </a:extLst>
              </a:tr>
            </a:tbl>
          </a:graphicData>
        </a:graphic>
      </p:graphicFrame>
      <p:sp>
        <p:nvSpPr>
          <p:cNvPr id="3" name="TextBox 2">
            <a:extLst>
              <a:ext uri="{FF2B5EF4-FFF2-40B4-BE49-F238E27FC236}">
                <a16:creationId xmlns:a16="http://schemas.microsoft.com/office/drawing/2014/main" id="{BFAA37DA-5F16-4489-A6D6-D5D48C3C6431}"/>
              </a:ext>
            </a:extLst>
          </p:cNvPr>
          <p:cNvSpPr txBox="1"/>
          <p:nvPr/>
        </p:nvSpPr>
        <p:spPr>
          <a:xfrm>
            <a:off x="9259746" y="2347029"/>
            <a:ext cx="2627453" cy="1631216"/>
          </a:xfrm>
          <a:prstGeom prst="rect">
            <a:avLst/>
          </a:prstGeom>
          <a:noFill/>
          <a:ln>
            <a:solidFill>
              <a:schemeClr val="accent1"/>
            </a:solidFill>
          </a:ln>
        </p:spPr>
        <p:txBody>
          <a:bodyPr wrap="square" rtlCol="0">
            <a:spAutoFit/>
          </a:bodyPr>
          <a:lstStyle/>
          <a:p>
            <a:r>
              <a:rPr lang="en-US" sz="2000" dirty="0"/>
              <a:t>If include sites from prior Housing Element, must allow housing by right if include 20% lower income units</a:t>
            </a:r>
          </a:p>
        </p:txBody>
      </p:sp>
    </p:spTree>
    <p:extLst>
      <p:ext uri="{BB962C8B-B14F-4D97-AF65-F5344CB8AC3E}">
        <p14:creationId xmlns:p14="http://schemas.microsoft.com/office/powerpoint/2010/main" val="145217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2021-2029 Potential Housing Element Sites Inventory</a:t>
            </a:r>
          </a:p>
        </p:txBody>
      </p:sp>
      <p:sp>
        <p:nvSpPr>
          <p:cNvPr id="5" name="TextBox 4">
            <a:extLst>
              <a:ext uri="{FF2B5EF4-FFF2-40B4-BE49-F238E27FC236}">
                <a16:creationId xmlns:a16="http://schemas.microsoft.com/office/drawing/2014/main" id="{A13E32BF-1C37-4941-9CD8-DB4AD458C38A}"/>
              </a:ext>
            </a:extLst>
          </p:cNvPr>
          <p:cNvSpPr txBox="1"/>
          <p:nvPr/>
        </p:nvSpPr>
        <p:spPr>
          <a:xfrm>
            <a:off x="1296365" y="2361236"/>
            <a:ext cx="10347767" cy="3323987"/>
          </a:xfrm>
          <a:prstGeom prst="rect">
            <a:avLst/>
          </a:prstGeom>
          <a:noFill/>
        </p:spPr>
        <p:txBody>
          <a:bodyPr wrap="square" rtlCol="0">
            <a:spAutoFit/>
          </a:bodyPr>
          <a:lstStyle/>
          <a:p>
            <a:r>
              <a:rPr lang="en-US" sz="2400" b="1" dirty="0"/>
              <a:t>AVSP total capacity with 25% bonus 	293 units</a:t>
            </a:r>
          </a:p>
          <a:p>
            <a:r>
              <a:rPr lang="en-US" sz="2400" dirty="0"/>
              <a:t>	Pending AVSP projects:</a:t>
            </a:r>
          </a:p>
          <a:p>
            <a:r>
              <a:rPr lang="en-US" sz="2400" dirty="0"/>
              <a:t>		THE AVE							118 units (in-lieu fee - no affordable)</a:t>
            </a:r>
          </a:p>
          <a:p>
            <a:r>
              <a:rPr lang="en-US" sz="2400" dirty="0"/>
              <a:t>		West Village						78 units   (5 very low, 3 low, 3 mod)</a:t>
            </a:r>
          </a:p>
          <a:p>
            <a:r>
              <a:rPr lang="en-US" sz="2400" dirty="0"/>
              <a:t>		64 North							</a:t>
            </a:r>
            <a:r>
              <a:rPr lang="en-US" sz="2400" u="sng" dirty="0"/>
              <a:t>15 units   (1 very low, 1 low)</a:t>
            </a:r>
          </a:p>
          <a:p>
            <a:r>
              <a:rPr lang="en-US" sz="2400" b="1" dirty="0"/>
              <a:t>											</a:t>
            </a:r>
            <a:r>
              <a:rPr lang="en-US" sz="2400" dirty="0"/>
              <a:t>211 pending units</a:t>
            </a:r>
          </a:p>
          <a:p>
            <a:endParaRPr lang="en-US" sz="2400" b="1" dirty="0"/>
          </a:p>
          <a:p>
            <a:r>
              <a:rPr lang="en-US" sz="2400" b="1" dirty="0"/>
              <a:t>Remaining balance in AVSP				82 units</a:t>
            </a:r>
          </a:p>
          <a:p>
            <a:endParaRPr lang="en-US" dirty="0"/>
          </a:p>
        </p:txBody>
      </p:sp>
    </p:spTree>
    <p:extLst>
      <p:ext uri="{BB962C8B-B14F-4D97-AF65-F5344CB8AC3E}">
        <p14:creationId xmlns:p14="http://schemas.microsoft.com/office/powerpoint/2010/main" val="6464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normAutofit/>
          </a:bodyPr>
          <a:lstStyle/>
          <a:p>
            <a:r>
              <a:rPr lang="en-US" sz="4400" dirty="0"/>
              <a:t>2021-2029 Potential Housing Element Sites Inventory</a:t>
            </a:r>
          </a:p>
        </p:txBody>
      </p:sp>
      <p:sp>
        <p:nvSpPr>
          <p:cNvPr id="5" name="TextBox 4">
            <a:extLst>
              <a:ext uri="{FF2B5EF4-FFF2-40B4-BE49-F238E27FC236}">
                <a16:creationId xmlns:a16="http://schemas.microsoft.com/office/drawing/2014/main" id="{A13E32BF-1C37-4941-9CD8-DB4AD458C38A}"/>
              </a:ext>
            </a:extLst>
          </p:cNvPr>
          <p:cNvSpPr txBox="1"/>
          <p:nvPr/>
        </p:nvSpPr>
        <p:spPr>
          <a:xfrm>
            <a:off x="1041722" y="2326512"/>
            <a:ext cx="10347767" cy="2308324"/>
          </a:xfrm>
          <a:prstGeom prst="rect">
            <a:avLst/>
          </a:prstGeom>
          <a:noFill/>
        </p:spPr>
        <p:txBody>
          <a:bodyPr wrap="square" rtlCol="0">
            <a:spAutoFit/>
          </a:bodyPr>
          <a:lstStyle/>
          <a:p>
            <a:r>
              <a:rPr lang="en-US" sz="2400" b="1" dirty="0"/>
              <a:t>Other Pending Projects</a:t>
            </a:r>
          </a:p>
          <a:p>
            <a:r>
              <a:rPr lang="en-US" sz="2400" dirty="0"/>
              <a:t>		Gateway Church					  66 units  (5 very low, 3 low, 3 mod)</a:t>
            </a:r>
          </a:p>
          <a:p>
            <a:r>
              <a:rPr lang="en-US" sz="2400" dirty="0"/>
              <a:t>		Clear Vista (</a:t>
            </a:r>
            <a:r>
              <a:rPr lang="en-US" sz="2400" dirty="0" err="1"/>
              <a:t>Canwood</a:t>
            </a:r>
            <a:r>
              <a:rPr lang="en-US" sz="2400" dirty="0"/>
              <a:t> St)			214 units  (15 very, 9 low, 9 mod)</a:t>
            </a:r>
          </a:p>
          <a:p>
            <a:r>
              <a:rPr lang="en-US" dirty="0"/>
              <a:t>		</a:t>
            </a:r>
            <a:r>
              <a:rPr lang="en-US" sz="2400" dirty="0"/>
              <a:t>N. Agoura (E. of </a:t>
            </a:r>
            <a:r>
              <a:rPr lang="en-US" sz="2400" dirty="0" err="1"/>
              <a:t>Chesbro</a:t>
            </a:r>
            <a:r>
              <a:rPr lang="en-US" sz="2400" dirty="0"/>
              <a:t>)			  82 units  (6 very low, 3 low, 3 mod)</a:t>
            </a:r>
          </a:p>
          <a:p>
            <a:endParaRPr lang="en-US" sz="2400" dirty="0"/>
          </a:p>
          <a:p>
            <a:r>
              <a:rPr lang="en-US" sz="2400" b="1" dirty="0"/>
              <a:t>Accessory Dwelling Units </a:t>
            </a:r>
            <a:r>
              <a:rPr lang="en-US" sz="2400" dirty="0"/>
              <a:t>(</a:t>
            </a:r>
            <a:r>
              <a:rPr lang="en-US" sz="2400" dirty="0" err="1"/>
              <a:t>est</a:t>
            </a:r>
            <a:r>
              <a:rPr lang="en-US" sz="2400" dirty="0"/>
              <a:t> 10/year)	  80 units   (14 very low, 34 low, 5 mod)</a:t>
            </a:r>
            <a:endParaRPr lang="en-US" sz="2400" b="1" dirty="0"/>
          </a:p>
        </p:txBody>
      </p:sp>
    </p:spTree>
    <p:extLst>
      <p:ext uri="{BB962C8B-B14F-4D97-AF65-F5344CB8AC3E}">
        <p14:creationId xmlns:p14="http://schemas.microsoft.com/office/powerpoint/2010/main" val="127811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D1DE-C692-4716-9E10-97F47D9AC5E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DC0BF2E-EE5B-4877-8CB3-0DEAD479A2D1}"/>
              </a:ext>
            </a:extLst>
          </p:cNvPr>
          <p:cNvSpPr>
            <a:spLocks noGrp="1"/>
          </p:cNvSpPr>
          <p:nvPr>
            <p:ph idx="1"/>
          </p:nvPr>
        </p:nvSpPr>
        <p:spPr>
          <a:xfrm>
            <a:off x="4800600" y="1466850"/>
            <a:ext cx="6492240" cy="4522470"/>
          </a:xfrm>
        </p:spPr>
        <p:txBody>
          <a:bodyPr>
            <a:normAutofit fontScale="92500" lnSpcReduction="20000"/>
          </a:bodyPr>
          <a:lstStyle/>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Approval of Minutes from March 16, 2021 AVSP CAG Meeting II.</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Review “What We Heard” from Meeting II.</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Introduction</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Objectives</a:t>
            </a:r>
          </a:p>
          <a:p>
            <a:pPr marL="692150" lvl="1" indent="-344488">
              <a:spcBef>
                <a:spcPts val="0"/>
              </a:spcBef>
              <a:spcAft>
                <a:spcPts val="0"/>
              </a:spcAft>
              <a:buFont typeface="+mj-lt"/>
              <a:buAutoNum type="alphaLcPeriod"/>
            </a:pPr>
            <a:endParaRPr lang="en-US"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Planning Principles</a:t>
            </a:r>
          </a:p>
          <a:p>
            <a:pPr marL="692150" lvl="1" indent="-344488">
              <a:spcBef>
                <a:spcPts val="0"/>
              </a:spcBef>
              <a:spcAft>
                <a:spcPts val="0"/>
              </a:spcAft>
              <a:buFont typeface="+mj-lt"/>
              <a:buAutoNum type="alphaLcPeriod"/>
            </a:pPr>
            <a:endParaRPr lang="en-US" dirty="0">
              <a:latin typeface="Gill Sans MT" panose="020B0502020104020203" pitchFamily="34" charset="0"/>
              <a:ea typeface="Calibri" panose="020F0502020204030204" pitchFamily="34" charset="0"/>
            </a:endParaRPr>
          </a:p>
          <a:p>
            <a:pPr marL="692150" lvl="1" indent="-344488">
              <a:spcBef>
                <a:spcPts val="0"/>
              </a:spcBef>
              <a:spcAft>
                <a:spcPts val="0"/>
              </a:spcAft>
              <a:buFont typeface="+mj-lt"/>
              <a:buAutoNum type="alphaLcPeriod"/>
            </a:pPr>
            <a:r>
              <a:rPr lang="en-US" dirty="0">
                <a:latin typeface="Gill Sans MT" panose="020B0502020104020203" pitchFamily="34" charset="0"/>
                <a:ea typeface="Calibri" panose="020F0502020204030204" pitchFamily="34" charset="0"/>
              </a:rPr>
              <a:t>Additional Meeting Dates: </a:t>
            </a:r>
          </a:p>
          <a:p>
            <a:pPr marL="347662" lvl="1" indent="0">
              <a:spcBef>
                <a:spcPts val="0"/>
              </a:spcBef>
              <a:spcAft>
                <a:spcPts val="0"/>
              </a:spcAft>
              <a:buNone/>
            </a:pPr>
            <a:endParaRPr lang="en-US" dirty="0">
              <a:latin typeface="Gill Sans MT" panose="020B0502020104020203" pitchFamily="34" charset="0"/>
              <a:ea typeface="Calibri" panose="020F0502020204030204" pitchFamily="34" charset="0"/>
            </a:endParaRPr>
          </a:p>
          <a:p>
            <a:pPr marL="1057910" lvl="3" indent="-344488">
              <a:spcBef>
                <a:spcPts val="0"/>
              </a:spcBef>
              <a:spcAft>
                <a:spcPts val="0"/>
              </a:spcAft>
              <a:buFont typeface="+mj-lt"/>
              <a:buAutoNum type="romanLcPeriod"/>
            </a:pPr>
            <a:r>
              <a:rPr lang="en-US" sz="1800" dirty="0">
                <a:latin typeface="Gill Sans MT" panose="020B0502020104020203" pitchFamily="34" charset="0"/>
              </a:rPr>
              <a:t>May 4, 2021;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July 6, 2021;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October 5, 2021; and </a:t>
            </a:r>
          </a:p>
          <a:p>
            <a:pPr marL="1057910" lvl="3" indent="-344488">
              <a:spcBef>
                <a:spcPts val="0"/>
              </a:spcBef>
              <a:spcAft>
                <a:spcPts val="0"/>
              </a:spcAft>
              <a:buFont typeface="+mj-lt"/>
              <a:buAutoNum type="romanLcPeriod"/>
            </a:pPr>
            <a:r>
              <a:rPr lang="en-US" sz="1800" dirty="0">
                <a:latin typeface="Gill Sans MT" panose="020B0502020104020203" pitchFamily="34" charset="0"/>
                <a:ea typeface="Calibri" panose="020F0502020204030204" pitchFamily="34" charset="0"/>
              </a:rPr>
              <a:t>December 7, 2021.</a:t>
            </a:r>
          </a:p>
          <a:p>
            <a:pPr marL="342900" indent="-342900">
              <a:spcBef>
                <a:spcPts val="0"/>
              </a:spcBef>
              <a:spcAft>
                <a:spcPts val="0"/>
              </a:spcAft>
              <a:buFont typeface="+mj-lt"/>
              <a:buAutoNum type="arabicPeriod"/>
            </a:pPr>
            <a:endParaRPr lang="en-US" sz="18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Housing Element Update – Karen Warner</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Market Assessment Overview – Roger Dale</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Review and discuss AVSP vision related to housing and land uses</a:t>
            </a:r>
          </a:p>
          <a:p>
            <a:pPr marL="342900" indent="-342900">
              <a:spcBef>
                <a:spcPts val="0"/>
              </a:spcBef>
              <a:spcAft>
                <a:spcPts val="0"/>
              </a:spcAft>
              <a:buFont typeface="+mj-lt"/>
              <a:buAutoNum type="arabicPeriod"/>
            </a:pPr>
            <a:endParaRPr lang="en-US" sz="16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r>
              <a:rPr lang="en-US" sz="1800" dirty="0">
                <a:latin typeface="Gill Sans MT" panose="020B0502020104020203" pitchFamily="34" charset="0"/>
                <a:ea typeface="Calibri" panose="020F0502020204030204" pitchFamily="34" charset="0"/>
              </a:rPr>
              <a:t>Next Meeting: May 4, 2021 at 6:00 p.m.</a:t>
            </a:r>
            <a:endParaRPr lang="en-US" sz="1400" dirty="0">
              <a:latin typeface="Gill Sans MT" panose="020B0502020104020203" pitchFamily="34" charset="0"/>
              <a:ea typeface="Calibri" panose="020F0502020204030204" pitchFamily="34" charset="0"/>
            </a:endParaRPr>
          </a:p>
          <a:p>
            <a:pPr marL="342900" indent="-342900">
              <a:spcBef>
                <a:spcPts val="0"/>
              </a:spcBef>
              <a:spcAft>
                <a:spcPts val="0"/>
              </a:spcAft>
              <a:buFont typeface="+mj-lt"/>
              <a:buAutoNum type="arabicPeriod"/>
            </a:pPr>
            <a:endParaRPr lang="en-US" sz="1800" dirty="0">
              <a:latin typeface="Gill Sans MT" panose="020B0502020104020203" pitchFamily="34" charset="0"/>
            </a:endParaRPr>
          </a:p>
          <a:p>
            <a:pPr lvl="1">
              <a:buFont typeface="Wingdings" panose="05000000000000000000" pitchFamily="2" charset="2"/>
              <a:buChar char="Ø"/>
            </a:pPr>
            <a:endParaRPr lang="en-US" dirty="0"/>
          </a:p>
        </p:txBody>
      </p:sp>
      <p:sp>
        <p:nvSpPr>
          <p:cNvPr id="4" name="Text Placeholder 3">
            <a:extLst>
              <a:ext uri="{FF2B5EF4-FFF2-40B4-BE49-F238E27FC236}">
                <a16:creationId xmlns:a16="http://schemas.microsoft.com/office/drawing/2014/main" id="{A5FDBE6E-74C9-428D-8EF4-B93F5E00C979}"/>
              </a:ext>
            </a:extLst>
          </p:cNvPr>
          <p:cNvSpPr>
            <a:spLocks noGrp="1"/>
          </p:cNvSpPr>
          <p:nvPr>
            <p:ph type="body" sz="half" idx="2"/>
          </p:nvPr>
        </p:nvSpPr>
        <p:spPr/>
        <p:txBody>
          <a:bodyPr>
            <a:normAutofit/>
          </a:bodyPr>
          <a:lstStyle/>
          <a:p>
            <a:r>
              <a:rPr lang="en-US" sz="7200" dirty="0"/>
              <a:t>Agenda</a:t>
            </a:r>
          </a:p>
        </p:txBody>
      </p:sp>
      <p:pic>
        <p:nvPicPr>
          <p:cNvPr id="5" name="Picture 3">
            <a:extLst>
              <a:ext uri="{FF2B5EF4-FFF2-40B4-BE49-F238E27FC236}">
                <a16:creationId xmlns:a16="http://schemas.microsoft.com/office/drawing/2014/main" id="{78D3AD8C-0079-4882-8965-E222400590F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46415" y="1100138"/>
            <a:ext cx="3021970" cy="162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5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981200" y="277814"/>
            <a:ext cx="8470900" cy="1139825"/>
          </a:xfrm>
        </p:spPr>
        <p:txBody>
          <a:bodyPr>
            <a:normAutofit fontScale="90000"/>
          </a:bodyPr>
          <a:lstStyle/>
          <a:p>
            <a:pPr algn="ctr"/>
            <a:r>
              <a:rPr lang="en-US" b="1"/>
              <a:t/>
            </a:r>
            <a:br>
              <a:rPr lang="en-US" b="1"/>
            </a:br>
            <a:endParaRPr lang="en-US" b="1"/>
          </a:p>
        </p:txBody>
      </p:sp>
      <p:sp>
        <p:nvSpPr>
          <p:cNvPr id="41" name="Slide Number Placeholder 7"/>
          <p:cNvSpPr>
            <a:spLocks noGrp="1"/>
          </p:cNvSpPr>
          <p:nvPr>
            <p:ph type="sldNum" sz="quarter" idx="12"/>
          </p:nvPr>
        </p:nvSpPr>
        <p:spPr/>
        <p:txBody>
          <a:bodyPr/>
          <a:lstStyle/>
          <a:p>
            <a:fld id="{828BD1B1-7031-45DE-9EFC-9A1FA697D08E}" type="slidenum">
              <a:rPr lang="en-US" altLang="en-US"/>
              <a:pPr/>
              <a:t>20</a:t>
            </a:fld>
            <a:endParaRPr lang="en-US" altLang="en-US"/>
          </a:p>
        </p:txBody>
      </p:sp>
      <p:sp>
        <p:nvSpPr>
          <p:cNvPr id="159789" name="Rectangle 45"/>
          <p:cNvSpPr>
            <a:spLocks noChangeArrowheads="1"/>
          </p:cNvSpPr>
          <p:nvPr/>
        </p:nvSpPr>
        <p:spPr bwMode="auto">
          <a:xfrm>
            <a:off x="3644008" y="847726"/>
            <a:ext cx="7938392" cy="707886"/>
          </a:xfrm>
          <a:prstGeom prst="rect">
            <a:avLst/>
          </a:prstGeom>
          <a:noFill/>
          <a:ln w="9525">
            <a:noFill/>
            <a:miter lim="800000"/>
            <a:headEnd/>
            <a:tailEnd/>
          </a:ln>
          <a:effectLst/>
        </p:spPr>
        <p:txBody>
          <a:bodyPr wrap="square">
            <a:spAutoFit/>
          </a:bodyPr>
          <a:lstStyle/>
          <a:p>
            <a:r>
              <a:rPr lang="en-US" sz="4000" dirty="0">
                <a:latin typeface="+mj-lt"/>
                <a:cs typeface="Arial" pitchFamily="34" charset="0"/>
              </a:rPr>
              <a:t>Potential Units to Address RHNA</a:t>
            </a:r>
          </a:p>
        </p:txBody>
      </p:sp>
      <p:graphicFrame>
        <p:nvGraphicFramePr>
          <p:cNvPr id="2" name="Table 1">
            <a:extLst>
              <a:ext uri="{FF2B5EF4-FFF2-40B4-BE49-F238E27FC236}">
                <a16:creationId xmlns:a16="http://schemas.microsoft.com/office/drawing/2014/main" id="{11748317-8D67-4B07-A19B-F77D95E19897}"/>
              </a:ext>
            </a:extLst>
          </p:cNvPr>
          <p:cNvGraphicFramePr>
            <a:graphicFrameLocks noGrp="1"/>
          </p:cNvGraphicFramePr>
          <p:nvPr>
            <p:extLst>
              <p:ext uri="{D42A27DB-BD31-4B8C-83A1-F6EECF244321}">
                <p14:modId xmlns:p14="http://schemas.microsoft.com/office/powerpoint/2010/main" val="2026451869"/>
              </p:ext>
            </p:extLst>
          </p:nvPr>
        </p:nvGraphicFramePr>
        <p:xfrm>
          <a:off x="1314370" y="1987551"/>
          <a:ext cx="9563260" cy="4010024"/>
        </p:xfrm>
        <a:graphic>
          <a:graphicData uri="http://schemas.openxmlformats.org/drawingml/2006/table">
            <a:tbl>
              <a:tblPr firstRow="1" firstCol="1" lastRow="1" lastCol="1" bandRow="1" bandCol="1">
                <a:tableStyleId>{69012ECD-51FC-41F1-AA8D-1B2483CD663E}</a:tableStyleId>
              </a:tblPr>
              <a:tblGrid>
                <a:gridCol w="3473051">
                  <a:extLst>
                    <a:ext uri="{9D8B030D-6E8A-4147-A177-3AD203B41FA5}">
                      <a16:colId xmlns:a16="http://schemas.microsoft.com/office/drawing/2014/main" val="2311704603"/>
                    </a:ext>
                  </a:extLst>
                </a:gridCol>
                <a:gridCol w="1246736">
                  <a:extLst>
                    <a:ext uri="{9D8B030D-6E8A-4147-A177-3AD203B41FA5}">
                      <a16:colId xmlns:a16="http://schemas.microsoft.com/office/drawing/2014/main" val="347415589"/>
                    </a:ext>
                  </a:extLst>
                </a:gridCol>
                <a:gridCol w="1157684">
                  <a:extLst>
                    <a:ext uri="{9D8B030D-6E8A-4147-A177-3AD203B41FA5}">
                      <a16:colId xmlns:a16="http://schemas.microsoft.com/office/drawing/2014/main" val="145412336"/>
                    </a:ext>
                  </a:extLst>
                </a:gridCol>
                <a:gridCol w="1246736">
                  <a:extLst>
                    <a:ext uri="{9D8B030D-6E8A-4147-A177-3AD203B41FA5}">
                      <a16:colId xmlns:a16="http://schemas.microsoft.com/office/drawing/2014/main" val="3161778901"/>
                    </a:ext>
                  </a:extLst>
                </a:gridCol>
                <a:gridCol w="1246736">
                  <a:extLst>
                    <a:ext uri="{9D8B030D-6E8A-4147-A177-3AD203B41FA5}">
                      <a16:colId xmlns:a16="http://schemas.microsoft.com/office/drawing/2014/main" val="1662793732"/>
                    </a:ext>
                  </a:extLst>
                </a:gridCol>
                <a:gridCol w="1192317">
                  <a:extLst>
                    <a:ext uri="{9D8B030D-6E8A-4147-A177-3AD203B41FA5}">
                      <a16:colId xmlns:a16="http://schemas.microsoft.com/office/drawing/2014/main" val="639979230"/>
                    </a:ext>
                  </a:extLst>
                </a:gridCol>
              </a:tblGrid>
              <a:tr h="809624">
                <a:tc>
                  <a:txBody>
                    <a:bodyPr/>
                    <a:lstStyle/>
                    <a:p>
                      <a:endParaRPr lang="en-US" dirty="0"/>
                    </a:p>
                  </a:txBody>
                  <a:tcPr/>
                </a:tc>
                <a:tc>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solidFill>
                          <a:effectLst/>
                          <a:latin typeface="+mn-lt"/>
                        </a:rPr>
                        <a:t>Very Low</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Low</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Moderate</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latin typeface="+mn-lt"/>
                        </a:rPr>
                        <a:t>Above Mod</a:t>
                      </a:r>
                      <a:endParaRPr lang="en-US" sz="2000" b="1" dirty="0">
                        <a:solidFill>
                          <a:schemeClr val="bg1"/>
                        </a:solidFill>
                        <a:effectLst/>
                        <a:latin typeface="+mn-lt"/>
                        <a:ea typeface="Times New Roman" panose="02020603050405020304" pitchFamily="18" charset="0"/>
                        <a:cs typeface="Times New Roman" panose="02020603050405020304" pitchFamily="18" charset="0"/>
                      </a:endParaRPr>
                    </a:p>
                  </a:txBody>
                  <a:tcPr marL="66636" marR="66636" marT="0" marB="0" anchor="b">
                    <a:solidFill>
                      <a:schemeClr val="accent1"/>
                    </a:solidFill>
                  </a:tcPr>
                </a:tc>
                <a:extLst>
                  <a:ext uri="{0D108BD9-81ED-4DB2-BD59-A6C34878D82A}">
                    <a16:rowId xmlns:a16="http://schemas.microsoft.com/office/drawing/2014/main" val="3698443230"/>
                  </a:ext>
                </a:extLst>
              </a:tr>
              <a:tr h="457200">
                <a:tc>
                  <a:txBody>
                    <a:bodyPr/>
                    <a:lstStyle/>
                    <a:p>
                      <a:pPr marL="115888" marR="0" indent="0" algn="l">
                        <a:lnSpc>
                          <a:spcPct val="115000"/>
                        </a:lnSpc>
                        <a:spcBef>
                          <a:spcPts val="200"/>
                        </a:spcBef>
                        <a:spcAft>
                          <a:spcPts val="200"/>
                        </a:spcAft>
                      </a:pPr>
                      <a:r>
                        <a:rPr lang="en-US" sz="2000" dirty="0">
                          <a:effectLst/>
                          <a:latin typeface="+mn-lt"/>
                        </a:rPr>
                        <a:t>2021 – 2029 RHNA Targets</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318</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127</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72</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55</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64</a:t>
                      </a:r>
                    </a:p>
                  </a:txBody>
                  <a:tcPr marL="66636" marR="66636" marT="0" marB="0" anchor="ctr">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1964043"/>
                  </a:ext>
                </a:extLst>
              </a:tr>
              <a:tr h="457200">
                <a:tc>
                  <a:txBody>
                    <a:bodyPr/>
                    <a:lstStyle/>
                    <a:p>
                      <a:pPr marL="0" marR="0" algn="l">
                        <a:lnSpc>
                          <a:spcPct val="115000"/>
                        </a:lnSpc>
                        <a:spcBef>
                          <a:spcPts val="200"/>
                        </a:spcBef>
                        <a:spcAft>
                          <a:spcPts val="200"/>
                        </a:spcAft>
                      </a:pPr>
                      <a:r>
                        <a:rPr lang="en-US" sz="2000" dirty="0">
                          <a:effectLst/>
                          <a:latin typeface="+mn-lt"/>
                        </a:rPr>
                        <a:t>  Pending Projects - AVSP</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211</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6</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a:t>
                      </a:r>
                    </a:p>
                  </a:txBody>
                  <a:tcPr marL="66636" marR="66636" marT="0" marB="0">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a:t>
                      </a:r>
                    </a:p>
                  </a:txBody>
                  <a:tcPr marL="66636" marR="66636" marT="0" marB="0">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198</a:t>
                      </a:r>
                    </a:p>
                  </a:txBody>
                  <a:tcPr marL="66636" marR="66636" marT="0" marB="0">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1195951"/>
                  </a:ext>
                </a:extLst>
              </a:tr>
              <a:tr h="457200">
                <a:tc>
                  <a:txBody>
                    <a:bodyPr/>
                    <a:lstStyle/>
                    <a:p>
                      <a:pPr marL="0" marR="0" algn="l">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  Remaining AVSP Capacity</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82</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a:t>
                      </a:r>
                    </a:p>
                  </a:txBody>
                  <a:tcPr marL="66636" marR="66636" marT="0" marB="0" anchor="ctr"/>
                </a:tc>
                <a:tc>
                  <a:txBody>
                    <a:bodyPr/>
                    <a:lstStyle/>
                    <a:p>
                      <a:pPr marL="0" marR="0" algn="ctr">
                        <a:lnSpc>
                          <a:spcPct val="115000"/>
                        </a:lnSpc>
                        <a:spcBef>
                          <a:spcPts val="200"/>
                        </a:spcBef>
                        <a:spcAft>
                          <a:spcPts val="200"/>
                        </a:spcAft>
                      </a:pP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tc>
                <a:tc>
                  <a:txBody>
                    <a:bodyPr/>
                    <a:lstStyle/>
                    <a:p>
                      <a:pPr marL="0" marR="0" algn="ctr">
                        <a:lnSpc>
                          <a:spcPct val="115000"/>
                        </a:lnSpc>
                        <a:spcBef>
                          <a:spcPts val="200"/>
                        </a:spcBef>
                        <a:spcAft>
                          <a:spcPts val="200"/>
                        </a:spcAft>
                      </a:pPr>
                      <a:endParaRPr lang="en-US" sz="2000" b="0" dirty="0">
                        <a:effectLst/>
                        <a:latin typeface="+mn-lt"/>
                        <a:ea typeface="Times New Roman" panose="02020603050405020304" pitchFamily="18" charset="0"/>
                        <a:cs typeface="Times New Roman" panose="02020603050405020304" pitchFamily="18" charset="0"/>
                      </a:endParaRPr>
                    </a:p>
                  </a:txBody>
                  <a:tcPr marL="66636" marR="66636" marT="0" marB="0" anchor="ctr"/>
                </a:tc>
                <a:extLst>
                  <a:ext uri="{0D108BD9-81ED-4DB2-BD59-A6C34878D82A}">
                    <a16:rowId xmlns:a16="http://schemas.microsoft.com/office/drawing/2014/main" val="4106830862"/>
                  </a:ext>
                </a:extLst>
              </a:tr>
              <a:tr h="457200">
                <a:tc>
                  <a:txBody>
                    <a:bodyPr/>
                    <a:lstStyle/>
                    <a:p>
                      <a:pPr marL="0" marR="0" algn="l">
                        <a:lnSpc>
                          <a:spcPct val="115000"/>
                        </a:lnSpc>
                        <a:spcBef>
                          <a:spcPts val="200"/>
                        </a:spcBef>
                        <a:spcAft>
                          <a:spcPts val="200"/>
                        </a:spcAft>
                      </a:pPr>
                      <a:r>
                        <a:rPr lang="en-US" sz="2000" dirty="0">
                          <a:effectLst/>
                          <a:latin typeface="+mn-lt"/>
                        </a:rPr>
                        <a:t>  Pending Projects - Other </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362</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26</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15</a:t>
                      </a:r>
                    </a:p>
                  </a:txBody>
                  <a:tcPr marL="66636" marR="66636" marT="0" marB="0" anchor="ct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15</a:t>
                      </a:r>
                    </a:p>
                  </a:txBody>
                  <a:tcPr marL="66636" marR="66636" marT="0" marB="0" anchor="ct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306</a:t>
                      </a:r>
                    </a:p>
                  </a:txBody>
                  <a:tcPr marL="66636" marR="66636" marT="0" marB="0" anchor="ctr"/>
                </a:tc>
                <a:extLst>
                  <a:ext uri="{0D108BD9-81ED-4DB2-BD59-A6C34878D82A}">
                    <a16:rowId xmlns:a16="http://schemas.microsoft.com/office/drawing/2014/main" val="3238221624"/>
                  </a:ext>
                </a:extLst>
              </a:tr>
              <a:tr h="457200">
                <a:tc>
                  <a:txBody>
                    <a:bodyPr/>
                    <a:lstStyle/>
                    <a:p>
                      <a:pPr marL="0" marR="0" algn="l">
                        <a:lnSpc>
                          <a:spcPct val="115000"/>
                        </a:lnSpc>
                        <a:spcBef>
                          <a:spcPts val="200"/>
                        </a:spcBef>
                        <a:spcAft>
                          <a:spcPts val="200"/>
                        </a:spcAft>
                      </a:pPr>
                      <a:r>
                        <a:rPr lang="en-US" sz="2000" dirty="0">
                          <a:effectLst/>
                          <a:latin typeface="+mn-lt"/>
                        </a:rPr>
                        <a:t>  Accessory Dwelling Units</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rPr>
                        <a:t>80</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14</a:t>
                      </a:r>
                    </a:p>
                  </a:txBody>
                  <a:tcPr marL="66636" marR="66636" marT="0" marB="0" anchor="ctr">
                    <a:lnR w="12700" cap="flat" cmpd="sng" algn="ctr">
                      <a:solidFill>
                        <a:schemeClr val="accent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34</a:t>
                      </a:r>
                    </a:p>
                  </a:txBody>
                  <a:tcPr marL="66636" marR="66636" marT="0" marB="0" anchor="ctr">
                    <a:lnL w="12700" cap="flat" cmpd="sng" algn="ctr">
                      <a:solidFill>
                        <a:schemeClr val="accent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5</a:t>
                      </a:r>
                    </a:p>
                  </a:txBody>
                  <a:tcPr marL="66636" marR="66636" marT="0" marB="0"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2000" b="0" dirty="0">
                          <a:effectLst/>
                          <a:latin typeface="+mn-lt"/>
                          <a:ea typeface="Times New Roman" panose="02020603050405020304" pitchFamily="18" charset="0"/>
                          <a:cs typeface="Times New Roman" panose="02020603050405020304" pitchFamily="18" charset="0"/>
                        </a:rPr>
                        <a:t>27</a:t>
                      </a:r>
                    </a:p>
                  </a:txBody>
                  <a:tcPr marL="66636" marR="66636" marT="0" marB="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783565"/>
                  </a:ext>
                </a:extLst>
              </a:tr>
              <a:tr h="457200">
                <a:tc>
                  <a:txBody>
                    <a:bodyPr/>
                    <a:lstStyle/>
                    <a:p>
                      <a:pPr marL="0" marR="0" algn="l">
                        <a:lnSpc>
                          <a:spcPct val="115000"/>
                        </a:lnSpc>
                        <a:spcBef>
                          <a:spcPts val="200"/>
                        </a:spcBef>
                        <a:spcAft>
                          <a:spcPts val="200"/>
                        </a:spcAft>
                      </a:pPr>
                      <a:r>
                        <a:rPr lang="en-US" sz="2000" dirty="0">
                          <a:effectLst/>
                          <a:latin typeface="+mn-lt"/>
                        </a:rPr>
                        <a:t>  Total Potential Capacity</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735</a:t>
                      </a: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rPr>
                        <a:t> 87</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R w="12700" cap="flat" cmpd="sng" algn="ctr">
                      <a:solidFill>
                        <a:schemeClr val="accent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94</a:t>
                      </a:r>
                    </a:p>
                  </a:txBody>
                  <a:tcPr marL="66636" marR="66636" marT="0" marB="0" anchor="ctr">
                    <a:lnL w="12700" cap="flat" cmpd="sng" algn="ctr">
                      <a:solidFill>
                        <a:schemeClr val="accent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dirty="0">
                          <a:effectLst/>
                          <a:latin typeface="+mn-lt"/>
                        </a:rPr>
                        <a:t> 23</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200"/>
                        </a:spcBef>
                        <a:spcAft>
                          <a:spcPts val="200"/>
                        </a:spcAft>
                      </a:pPr>
                      <a:r>
                        <a:rPr lang="en-US" sz="2000" b="0" dirty="0">
                          <a:effectLst/>
                          <a:latin typeface="+mn-lt"/>
                        </a:rPr>
                        <a:t> 531</a:t>
                      </a:r>
                      <a:endParaRPr lang="en-US" sz="2000" b="0" dirty="0">
                        <a:effectLst/>
                        <a:latin typeface="+mn-lt"/>
                        <a:ea typeface="Times New Roman" panose="02020603050405020304" pitchFamily="18" charset="0"/>
                        <a:cs typeface="Times New Roman" panose="02020603050405020304" pitchFamily="18" charset="0"/>
                      </a:endParaRPr>
                    </a:p>
                  </a:txBody>
                  <a:tcPr marL="66636" marR="66636"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961136"/>
                  </a:ext>
                </a:extLst>
              </a:tr>
              <a:tr h="457200">
                <a:tc>
                  <a:txBody>
                    <a:bodyPr/>
                    <a:lstStyle/>
                    <a:p>
                      <a:pPr marL="0" marR="0" algn="l">
                        <a:lnSpc>
                          <a:spcPct val="115000"/>
                        </a:lnSpc>
                        <a:spcBef>
                          <a:spcPts val="200"/>
                        </a:spcBef>
                        <a:spcAft>
                          <a:spcPts val="200"/>
                        </a:spcAft>
                      </a:pPr>
                      <a:r>
                        <a:rPr lang="en-US" sz="2000" dirty="0">
                          <a:effectLst/>
                          <a:latin typeface="+mn-lt"/>
                        </a:rPr>
                        <a:t>  RHNA Surplus/(Shortfall)</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417</a:t>
                      </a: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 (40)</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ea typeface="Times New Roman" panose="02020603050405020304" pitchFamily="18" charset="0"/>
                          <a:cs typeface="Times New Roman" panose="02020603050405020304" pitchFamily="18" charset="0"/>
                        </a:rPr>
                        <a:t>22</a:t>
                      </a:r>
                    </a:p>
                  </a:txBody>
                  <a:tcPr marL="66636" marR="66636" marT="0" marB="0"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(32) </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tc>
                  <a:txBody>
                    <a:bodyPr/>
                    <a:lstStyle/>
                    <a:p>
                      <a:pPr marL="0" marR="0" algn="ctr">
                        <a:lnSpc>
                          <a:spcPct val="115000"/>
                        </a:lnSpc>
                        <a:spcBef>
                          <a:spcPts val="200"/>
                        </a:spcBef>
                        <a:spcAft>
                          <a:spcPts val="200"/>
                        </a:spcAft>
                      </a:pPr>
                      <a:r>
                        <a:rPr lang="en-US" sz="2000" dirty="0">
                          <a:effectLst/>
                          <a:latin typeface="+mn-lt"/>
                        </a:rPr>
                        <a:t> 467</a:t>
                      </a:r>
                      <a:endParaRPr lang="en-US" sz="2000" dirty="0">
                        <a:effectLst/>
                        <a:latin typeface="+mn-lt"/>
                        <a:ea typeface="Times New Roman" panose="02020603050405020304" pitchFamily="18" charset="0"/>
                        <a:cs typeface="Times New Roman" panose="02020603050405020304" pitchFamily="18" charset="0"/>
                      </a:endParaRPr>
                    </a:p>
                  </a:txBody>
                  <a:tcPr marL="66636" marR="66636" marT="0" marB="0" anchor="ctr">
                    <a:solidFill>
                      <a:schemeClr val="accent1">
                        <a:lumMod val="20000"/>
                        <a:lumOff val="80000"/>
                      </a:schemeClr>
                    </a:solidFill>
                  </a:tcPr>
                </a:tc>
                <a:extLst>
                  <a:ext uri="{0D108BD9-81ED-4DB2-BD59-A6C34878D82A}">
                    <a16:rowId xmlns:a16="http://schemas.microsoft.com/office/drawing/2014/main" val="2552264234"/>
                  </a:ext>
                </a:extLst>
              </a:tr>
            </a:tbl>
          </a:graphicData>
        </a:graphic>
      </p:graphicFrame>
    </p:spTree>
    <p:extLst>
      <p:ext uri="{BB962C8B-B14F-4D97-AF65-F5344CB8AC3E}">
        <p14:creationId xmlns:p14="http://schemas.microsoft.com/office/powerpoint/2010/main" val="3393552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4813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E2EF-6F8D-4A96-AD7E-7E36470951DF}"/>
              </a:ext>
            </a:extLst>
          </p:cNvPr>
          <p:cNvSpPr>
            <a:spLocks noGrp="1"/>
          </p:cNvSpPr>
          <p:nvPr>
            <p:ph type="title"/>
          </p:nvPr>
        </p:nvSpPr>
        <p:spPr/>
        <p:txBody>
          <a:bodyPr/>
          <a:lstStyle/>
          <a:p>
            <a:r>
              <a:rPr lang="en-US" dirty="0"/>
              <a:t>Market Assessment</a:t>
            </a:r>
          </a:p>
        </p:txBody>
      </p:sp>
      <p:sp>
        <p:nvSpPr>
          <p:cNvPr id="4" name="Text Placeholder 3">
            <a:extLst>
              <a:ext uri="{FF2B5EF4-FFF2-40B4-BE49-F238E27FC236}">
                <a16:creationId xmlns:a16="http://schemas.microsoft.com/office/drawing/2014/main" id="{2AB232A1-1552-47C5-B789-22316741E055}"/>
              </a:ext>
            </a:extLst>
          </p:cNvPr>
          <p:cNvSpPr>
            <a:spLocks noGrp="1"/>
          </p:cNvSpPr>
          <p:nvPr>
            <p:ph type="body" idx="1"/>
          </p:nvPr>
        </p:nvSpPr>
        <p:spPr/>
        <p:txBody>
          <a:bodyPr/>
          <a:lstStyle/>
          <a:p>
            <a:r>
              <a:rPr lang="en-US" dirty="0"/>
              <a:t>Roger Dale</a:t>
            </a:r>
          </a:p>
          <a:p>
            <a:r>
              <a:rPr lang="en-US" dirty="0"/>
              <a:t>The </a:t>
            </a:r>
            <a:r>
              <a:rPr lang="en-US" dirty="0" err="1"/>
              <a:t>natelson</a:t>
            </a:r>
            <a:r>
              <a:rPr lang="en-US" dirty="0"/>
              <a:t> dale group (TNDG)</a:t>
            </a:r>
          </a:p>
        </p:txBody>
      </p:sp>
    </p:spTree>
    <p:extLst>
      <p:ext uri="{BB962C8B-B14F-4D97-AF65-F5344CB8AC3E}">
        <p14:creationId xmlns:p14="http://schemas.microsoft.com/office/powerpoint/2010/main" val="312490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Demand Projections Summary for Agoura Village</a:t>
            </a:r>
          </a:p>
        </p:txBody>
      </p:sp>
      <p:graphicFrame>
        <p:nvGraphicFramePr>
          <p:cNvPr id="7" name="Table 6">
            <a:extLst>
              <a:ext uri="{FF2B5EF4-FFF2-40B4-BE49-F238E27FC236}">
                <a16:creationId xmlns:a16="http://schemas.microsoft.com/office/drawing/2014/main" id="{661CF76F-F578-4A74-9344-973B57CDFFA3}"/>
              </a:ext>
            </a:extLst>
          </p:cNvPr>
          <p:cNvGraphicFramePr>
            <a:graphicFrameLocks noGrp="1"/>
          </p:cNvGraphicFramePr>
          <p:nvPr/>
        </p:nvGraphicFramePr>
        <p:xfrm>
          <a:off x="1243584" y="1965960"/>
          <a:ext cx="9875520" cy="4298181"/>
        </p:xfrm>
        <a:graphic>
          <a:graphicData uri="http://schemas.openxmlformats.org/drawingml/2006/table">
            <a:tbl>
              <a:tblPr firstRow="1" firstCol="1" bandRow="1"/>
              <a:tblGrid>
                <a:gridCol w="2609225">
                  <a:extLst>
                    <a:ext uri="{9D8B030D-6E8A-4147-A177-3AD203B41FA5}">
                      <a16:colId xmlns:a16="http://schemas.microsoft.com/office/drawing/2014/main" val="71886744"/>
                    </a:ext>
                  </a:extLst>
                </a:gridCol>
                <a:gridCol w="924674">
                  <a:extLst>
                    <a:ext uri="{9D8B030D-6E8A-4147-A177-3AD203B41FA5}">
                      <a16:colId xmlns:a16="http://schemas.microsoft.com/office/drawing/2014/main" val="3998764557"/>
                    </a:ext>
                  </a:extLst>
                </a:gridCol>
                <a:gridCol w="1212351">
                  <a:extLst>
                    <a:ext uri="{9D8B030D-6E8A-4147-A177-3AD203B41FA5}">
                      <a16:colId xmlns:a16="http://schemas.microsoft.com/office/drawing/2014/main" val="2869060066"/>
                    </a:ext>
                  </a:extLst>
                </a:gridCol>
                <a:gridCol w="2142417">
                  <a:extLst>
                    <a:ext uri="{9D8B030D-6E8A-4147-A177-3AD203B41FA5}">
                      <a16:colId xmlns:a16="http://schemas.microsoft.com/office/drawing/2014/main" val="3514861248"/>
                    </a:ext>
                  </a:extLst>
                </a:gridCol>
                <a:gridCol w="2986853">
                  <a:extLst>
                    <a:ext uri="{9D8B030D-6E8A-4147-A177-3AD203B41FA5}">
                      <a16:colId xmlns:a16="http://schemas.microsoft.com/office/drawing/2014/main" val="1398605881"/>
                    </a:ext>
                  </a:extLst>
                </a:gridCol>
              </a:tblGrid>
              <a:tr h="1013044">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Land Use</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2008</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Specific Plan</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2020 AVSP Update</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(Scenario 1)</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TNDG</a:t>
                      </a:r>
                      <a:endParaRPr lang="en-US" sz="18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Demand Projection</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800" b="1" dirty="0">
                          <a:solidFill>
                            <a:srgbClr val="FFFFFF"/>
                          </a:solidFill>
                          <a:effectLst/>
                          <a:latin typeface="+mn-lt"/>
                          <a:ea typeface="Calibri" panose="020F0502020204030204" pitchFamily="34" charset="0"/>
                          <a:cs typeface="Times New Roman" panose="02020603050405020304" pitchFamily="18" charset="0"/>
                        </a:rPr>
                        <a:t>Comments</a:t>
                      </a:r>
                      <a:endParaRPr lang="en-US" sz="18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95964988"/>
                  </a:ext>
                </a:extLst>
              </a:tr>
              <a:tr h="327571">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Retail (square feet)</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506,548</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290,908</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150,000 – 250,000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Focus on “lifestyle” tenants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507466"/>
                  </a:ext>
                </a:extLst>
              </a:tr>
              <a:tr h="597913">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Office/industrial (SF)</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75,000 – 125,000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Any industrial will occur in a “business park” format</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612209"/>
                  </a:ext>
                </a:extLst>
              </a:tr>
              <a:tr h="612648">
                <a:tc>
                  <a:txBody>
                    <a:bodyPr/>
                    <a:lstStyle/>
                    <a:p>
                      <a:pPr marL="0" marR="0">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Hotel (SF)</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70,000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60,000 – 120,000</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Assumes up to two hotels, in phases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65889"/>
                  </a:ext>
                </a:extLst>
              </a:tr>
              <a:tr h="327571">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Non-residential total</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576,548</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360,908</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310,000 – 570,000</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410738"/>
                  </a:ext>
                </a:extLst>
              </a:tr>
              <a:tr h="327571">
                <a:tc>
                  <a:txBody>
                    <a:bodyPr/>
                    <a:lstStyle/>
                    <a:p>
                      <a:pPr marL="0" marR="0">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216113"/>
                  </a:ext>
                </a:extLst>
              </a:tr>
              <a:tr h="670309">
                <a:tc>
                  <a:txBody>
                    <a:bodyPr/>
                    <a:lstStyle/>
                    <a:p>
                      <a:pPr marL="0" marR="0">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Residential (units)</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293</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454</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500+</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Market demand assumed to be strong </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802079"/>
                  </a:ext>
                </a:extLst>
              </a:tr>
              <a:tr h="327571">
                <a:tc gridSpan="5">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Square footages and dwelling unit counts are “new” (do not include existing development)</a:t>
                      </a:r>
                    </a:p>
                  </a:txBody>
                  <a:tcPr marL="36830" marR="3683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188880"/>
                  </a:ext>
                </a:extLst>
              </a:tr>
            </a:tbl>
          </a:graphicData>
        </a:graphic>
      </p:graphicFrame>
    </p:spTree>
    <p:extLst>
      <p:ext uri="{BB962C8B-B14F-4D97-AF65-F5344CB8AC3E}">
        <p14:creationId xmlns:p14="http://schemas.microsoft.com/office/powerpoint/2010/main" val="97928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Trade area assumptions</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19" y="1845734"/>
            <a:ext cx="10102579" cy="4023360"/>
          </a:xfrm>
        </p:spPr>
        <p:txBody>
          <a:bodyPr/>
          <a:lstStyle/>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Retail: Residential base and competition in communities adjacent to Agoura Hills along the 101 corridor</a:t>
            </a:r>
          </a:p>
          <a:p>
            <a:pPr marL="285750" marR="0" indent="-285750">
              <a:lnSpc>
                <a:spcPct val="107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Office/industrial: Employment </a:t>
            </a:r>
            <a:r>
              <a:rPr lang="en-US" sz="2200" dirty="0">
                <a:latin typeface="Calibri" panose="020F0502020204030204" pitchFamily="34" charset="0"/>
                <a:ea typeface="Calibri" panose="020F0502020204030204" pitchFamily="34" charset="0"/>
                <a:cs typeface="Times New Roman" panose="02020603050405020304" pitchFamily="18" charset="0"/>
              </a:rPr>
              <a:t>growth</a:t>
            </a:r>
            <a:r>
              <a:rPr lang="en-US" sz="2200" dirty="0">
                <a:effectLst/>
                <a:latin typeface="Calibri" panose="020F0502020204030204" pitchFamily="34" charset="0"/>
                <a:ea typeface="Calibri" panose="020F0502020204030204" pitchFamily="34" charset="0"/>
                <a:cs typeface="Times New Roman" panose="02020603050405020304" pitchFamily="18" charset="0"/>
              </a:rPr>
              <a:t> in 9 ZIP codes along the 101 corridor and north</a:t>
            </a:r>
          </a:p>
          <a:p>
            <a:pPr marL="285750" marR="0" indent="-285750">
              <a:lnSpc>
                <a:spcPct val="107000"/>
              </a:lnSpc>
              <a:spcBef>
                <a:spcPts val="0"/>
              </a:spcBef>
              <a:spcAft>
                <a:spcPts val="80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Hotel: Market conditions for seven hotels in Agoura Hills and Westlake Village, compared with a larger reference area of 33 hotels, from Malibu to Simi Valley, and Calabasas to Newbury Park</a:t>
            </a:r>
          </a:p>
          <a:p>
            <a:pPr marL="228600" indent="-228600">
              <a:lnSpc>
                <a:spcPct val="107000"/>
              </a:lnSpc>
              <a:spcBef>
                <a:spcPts val="200"/>
              </a:spcBef>
              <a:spcAft>
                <a:spcPts val="400"/>
              </a:spcAft>
            </a:pPr>
            <a:endParaRPr lang="en-US" dirty="0"/>
          </a:p>
        </p:txBody>
      </p:sp>
    </p:spTree>
    <p:extLst>
      <p:ext uri="{BB962C8B-B14F-4D97-AF65-F5344CB8AC3E}">
        <p14:creationId xmlns:p14="http://schemas.microsoft.com/office/powerpoint/2010/main" val="231169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Key assumptions affecting findings</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p:txBody>
          <a:bodyPr/>
          <a:lstStyle/>
          <a:p>
            <a:pPr marL="285750" indent="-285750"/>
            <a:r>
              <a:rPr lang="en-US" dirty="0"/>
              <a:t>Retail: The Village could primarily be a location for specialty retail, including entertainment, unique goods, and other “destination” establishments, including restaurants</a:t>
            </a:r>
          </a:p>
          <a:p>
            <a:pPr marL="285750" indent="-285750"/>
            <a:endParaRPr lang="en-US" dirty="0"/>
          </a:p>
          <a:p>
            <a:pPr marL="285750" indent="-285750"/>
            <a:r>
              <a:rPr lang="en-US" dirty="0"/>
              <a:t>Office/industrial: Official projections are affected by capacity for development and new households. With Agoura Village, Agoura Hills is proactively adding to its capacity for both additional jobs and population</a:t>
            </a:r>
          </a:p>
          <a:p>
            <a:pPr marL="285750" indent="-285750"/>
            <a:endParaRPr lang="en-US" dirty="0"/>
          </a:p>
          <a:p>
            <a:pPr marL="285750" indent="-285750"/>
            <a:r>
              <a:rPr lang="en-US" dirty="0"/>
              <a:t>Hotel: Usual patterns of projected growth (by state tourism office) will come into play after major downturns from Covid-19</a:t>
            </a:r>
          </a:p>
          <a:p>
            <a:pPr marL="228600" indent="-228600"/>
            <a:endParaRPr lang="en-US" dirty="0"/>
          </a:p>
          <a:p>
            <a:endParaRPr lang="en-US" dirty="0"/>
          </a:p>
          <a:p>
            <a:endParaRPr lang="en-US" dirty="0"/>
          </a:p>
        </p:txBody>
      </p:sp>
    </p:spTree>
    <p:extLst>
      <p:ext uri="{BB962C8B-B14F-4D97-AF65-F5344CB8AC3E}">
        <p14:creationId xmlns:p14="http://schemas.microsoft.com/office/powerpoint/2010/main" val="363311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Positioning-retail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lnSpcReduction="10000"/>
          </a:bodyPr>
          <a:lstStyle/>
          <a:p>
            <a:pPr marL="285750" indent="-285750">
              <a:spcAft>
                <a:spcPts val="0"/>
              </a:spcAft>
            </a:pPr>
            <a:r>
              <a:rPr lang="en-US" sz="2200" dirty="0"/>
              <a:t>Expansion of office and other business park space could occur in Agoura Hills based on the following factors:</a:t>
            </a:r>
          </a:p>
          <a:p>
            <a:pPr marL="0" indent="0">
              <a:buNone/>
            </a:pPr>
            <a:endParaRPr lang="en-US" sz="1200" dirty="0"/>
          </a:p>
          <a:p>
            <a:pPr marL="628650" lvl="1" indent="-287338"/>
            <a:r>
              <a:rPr lang="en-US" sz="2000" dirty="0"/>
              <a:t>Leveraging existing strengths in retail development such as home furnishings and  restaurants.</a:t>
            </a:r>
            <a:br>
              <a:rPr lang="en-US" sz="2000" dirty="0"/>
            </a:br>
            <a:endParaRPr lang="en-US" sz="2000" dirty="0"/>
          </a:p>
          <a:p>
            <a:pPr marL="628650" lvl="1" indent="-287338">
              <a:lnSpc>
                <a:spcPct val="100000"/>
              </a:lnSpc>
            </a:pPr>
            <a:r>
              <a:rPr lang="en-US" sz="2000" dirty="0"/>
              <a:t>Adopting the best characteristics of attractive existing lifestyle centers in neighboring cities when planning new development areas</a:t>
            </a:r>
            <a:br>
              <a:rPr lang="en-US" sz="2000" dirty="0"/>
            </a:br>
            <a:endParaRPr lang="en-US" sz="2000" dirty="0"/>
          </a:p>
          <a:p>
            <a:pPr marL="628650" lvl="1" indent="-287338">
              <a:lnSpc>
                <a:spcPct val="100000"/>
              </a:lnSpc>
            </a:pPr>
            <a:r>
              <a:rPr lang="en-US" sz="2000" dirty="0"/>
              <a:t>Recapture of existing retail leakage, in the city and surrounding region</a:t>
            </a:r>
            <a:br>
              <a:rPr lang="en-US" sz="2000" dirty="0"/>
            </a:br>
            <a:endParaRPr lang="en-US" sz="2000" dirty="0"/>
          </a:p>
          <a:p>
            <a:pPr marL="628650" lvl="1" indent="-287338">
              <a:lnSpc>
                <a:spcPct val="100000"/>
              </a:lnSpc>
            </a:pPr>
            <a:r>
              <a:rPr lang="en-US" sz="2000" dirty="0"/>
              <a:t>Projected growth in households and tourism</a:t>
            </a:r>
            <a:br>
              <a:rPr lang="en-US" sz="2000" dirty="0"/>
            </a:br>
            <a:endParaRPr lang="en-US" sz="2000" dirty="0"/>
          </a:p>
          <a:p>
            <a:pPr marL="628650" lvl="1" indent="-287338">
              <a:lnSpc>
                <a:spcPct val="100000"/>
              </a:lnSpc>
            </a:pPr>
            <a:r>
              <a:rPr lang="en-US" sz="2000" dirty="0"/>
              <a:t>Repurposing of existing regional malls in the surrounding region</a:t>
            </a:r>
          </a:p>
        </p:txBody>
      </p:sp>
    </p:spTree>
    <p:extLst>
      <p:ext uri="{BB962C8B-B14F-4D97-AF65-F5344CB8AC3E}">
        <p14:creationId xmlns:p14="http://schemas.microsoft.com/office/powerpoint/2010/main" val="424821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Positioning-office/industrial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a:bodyPr>
          <a:lstStyle/>
          <a:p>
            <a:pPr marL="285750" indent="-285750"/>
            <a:r>
              <a:rPr lang="en-US" sz="2200" dirty="0"/>
              <a:t>Expansion of retail and food service activity could occur in Agoura Hills based on the following factors, which also fit within the themes and other concepts planned for Agoura Village:</a:t>
            </a:r>
          </a:p>
          <a:p>
            <a:pPr marL="0" indent="0">
              <a:buNone/>
            </a:pPr>
            <a:endParaRPr lang="en-US" sz="1800" dirty="0"/>
          </a:p>
          <a:p>
            <a:pPr marL="573088" lvl="1" indent="-287338"/>
            <a:r>
              <a:rPr lang="en-US" sz="2000" dirty="0"/>
              <a:t>An already high proportion of resident workers working from home, accelerated by the pandemic, creates a need for co-working space, and suggests a strategy of attracting additional “footloose” workers or business owners</a:t>
            </a:r>
          </a:p>
          <a:p>
            <a:pPr marL="573088" lvl="1" indent="-287338"/>
            <a:endParaRPr lang="en-US" sz="2000" dirty="0"/>
          </a:p>
          <a:p>
            <a:pPr marL="573088" lvl="1" indent="-287338"/>
            <a:r>
              <a:rPr lang="en-US" sz="2000" dirty="0"/>
              <a:t>Officially projected distributions of future workers along the 101 corridor could shift among cities as capacity is developed</a:t>
            </a:r>
          </a:p>
          <a:p>
            <a:pPr marL="573088" lvl="1" indent="-287338">
              <a:buNone/>
            </a:pPr>
            <a:endParaRPr lang="en-US" sz="2000" dirty="0"/>
          </a:p>
          <a:p>
            <a:pPr marL="573088" lvl="1" indent="-287338"/>
            <a:r>
              <a:rPr lang="en-US" sz="2000" dirty="0"/>
              <a:t>Agoura Hills has attractive development locations, embodied in Agoura Village</a:t>
            </a:r>
          </a:p>
          <a:p>
            <a:pPr marL="521208" lvl="1" indent="-228600"/>
            <a:endParaRPr lang="en-US" dirty="0"/>
          </a:p>
          <a:p>
            <a:pPr marL="521208" lvl="1" indent="-228600"/>
            <a:endParaRPr lang="en-US" dirty="0"/>
          </a:p>
        </p:txBody>
      </p:sp>
    </p:spTree>
    <p:extLst>
      <p:ext uri="{BB962C8B-B14F-4D97-AF65-F5344CB8AC3E}">
        <p14:creationId xmlns:p14="http://schemas.microsoft.com/office/powerpoint/2010/main" val="4039019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p:txBody>
          <a:bodyPr/>
          <a:lstStyle/>
          <a:p>
            <a:r>
              <a:rPr lang="en-US" dirty="0"/>
              <a:t>Market Positioning-hotel</a:t>
            </a:r>
          </a:p>
        </p:txBody>
      </p:sp>
      <p:sp>
        <p:nvSpPr>
          <p:cNvPr id="5" name="Content Placeholder 4">
            <a:extLst>
              <a:ext uri="{FF2B5EF4-FFF2-40B4-BE49-F238E27FC236}">
                <a16:creationId xmlns:a16="http://schemas.microsoft.com/office/drawing/2014/main" id="{022DDEEC-9131-4AC7-B087-93BA2E49195C}"/>
              </a:ext>
            </a:extLst>
          </p:cNvPr>
          <p:cNvSpPr>
            <a:spLocks noGrp="1"/>
          </p:cNvSpPr>
          <p:nvPr>
            <p:ph idx="1"/>
          </p:nvPr>
        </p:nvSpPr>
        <p:spPr>
          <a:xfrm>
            <a:off x="1188720" y="1845734"/>
            <a:ext cx="9966960" cy="4463626"/>
          </a:xfrm>
        </p:spPr>
        <p:txBody>
          <a:bodyPr>
            <a:normAutofit/>
          </a:bodyPr>
          <a:lstStyle/>
          <a:p>
            <a:pPr marL="285750" indent="-285750"/>
            <a:r>
              <a:rPr lang="en-US" sz="2200" dirty="0"/>
              <a:t>Additional hotel development could occur in Agoura Hills by virtue of the following:</a:t>
            </a:r>
          </a:p>
          <a:p>
            <a:pPr marL="0" indent="0">
              <a:buNone/>
            </a:pPr>
            <a:endParaRPr lang="en-US" sz="1800" dirty="0"/>
          </a:p>
          <a:p>
            <a:pPr marL="573088" lvl="1" indent="-287338"/>
            <a:r>
              <a:rPr lang="en-US" sz="2000" dirty="0"/>
              <a:t>Market conditions in recent years (pre-Covid) have generally been favorable</a:t>
            </a:r>
          </a:p>
          <a:p>
            <a:pPr marL="573088" lvl="1" indent="-287338"/>
            <a:endParaRPr lang="en-US" sz="2000" dirty="0"/>
          </a:p>
          <a:p>
            <a:pPr marL="573088" lvl="1" indent="-287338"/>
            <a:r>
              <a:rPr lang="en-US" sz="2000" dirty="0"/>
              <a:t>While Agoura Hills might not embody a tourism destination place, the </a:t>
            </a:r>
            <a:r>
              <a:rPr lang="en-US" sz="2000" dirty="0" err="1"/>
              <a:t>Conejo</a:t>
            </a:r>
            <a:r>
              <a:rPr lang="en-US" sz="2000" dirty="0"/>
              <a:t> Valley has numerous visitor attractions and a separate tourism-marketing arm</a:t>
            </a:r>
          </a:p>
          <a:p>
            <a:pPr marL="573088" lvl="1" indent="-287338"/>
            <a:endParaRPr lang="en-US" sz="2000" dirty="0"/>
          </a:p>
          <a:p>
            <a:pPr marL="573088" lvl="1" indent="-287338"/>
            <a:r>
              <a:rPr lang="en-US" sz="2000" i="1" dirty="0"/>
              <a:t>Visit California </a:t>
            </a:r>
            <a:r>
              <a:rPr lang="en-US" sz="2000" dirty="0"/>
              <a:t>projects an increase in tourism activity for California (post-Covid), in keeping with past trends, at a higher rate than is typically represented in population and employment projections for the state and its subregions</a:t>
            </a:r>
          </a:p>
          <a:p>
            <a:pPr marL="573088" lvl="1" indent="-287338"/>
            <a:endParaRPr lang="en-US" sz="2000" dirty="0"/>
          </a:p>
          <a:p>
            <a:pPr marL="573088" lvl="1" indent="-287338"/>
            <a:r>
              <a:rPr lang="en-US" sz="2000" dirty="0"/>
              <a:t>Agoura Village is a logical location for hotel development, including the fact that it is on a pathway from the 101 to Malibu</a:t>
            </a:r>
          </a:p>
        </p:txBody>
      </p:sp>
    </p:spTree>
    <p:extLst>
      <p:ext uri="{BB962C8B-B14F-4D97-AF65-F5344CB8AC3E}">
        <p14:creationId xmlns:p14="http://schemas.microsoft.com/office/powerpoint/2010/main" val="354108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A46B7-50C3-49B6-91F0-E824B7A90F96}"/>
              </a:ext>
            </a:extLst>
          </p:cNvPr>
          <p:cNvSpPr>
            <a:spLocks noGrp="1"/>
          </p:cNvSpPr>
          <p:nvPr>
            <p:ph type="title"/>
          </p:nvPr>
        </p:nvSpPr>
        <p:spPr>
          <a:xfrm>
            <a:off x="3686184" y="286603"/>
            <a:ext cx="7670664" cy="1450757"/>
          </a:xfrm>
        </p:spPr>
        <p:txBody>
          <a:bodyPr>
            <a:noAutofit/>
          </a:bodyPr>
          <a:lstStyle/>
          <a:p>
            <a:r>
              <a:rPr lang="en-US" sz="3600" dirty="0"/>
              <a:t>Competitive position for development, communities on the 101 corridor </a:t>
            </a:r>
          </a:p>
        </p:txBody>
      </p:sp>
      <p:graphicFrame>
        <p:nvGraphicFramePr>
          <p:cNvPr id="6" name="Table 5">
            <a:extLst>
              <a:ext uri="{FF2B5EF4-FFF2-40B4-BE49-F238E27FC236}">
                <a16:creationId xmlns:a16="http://schemas.microsoft.com/office/drawing/2014/main" id="{9AA2ABDA-BEA9-4619-9D18-B8AF51F7CF1F}"/>
              </a:ext>
            </a:extLst>
          </p:cNvPr>
          <p:cNvGraphicFramePr>
            <a:graphicFrameLocks noGrp="1"/>
          </p:cNvGraphicFramePr>
          <p:nvPr/>
        </p:nvGraphicFramePr>
        <p:xfrm>
          <a:off x="1243584" y="1965960"/>
          <a:ext cx="9857232" cy="3369078"/>
        </p:xfrm>
        <a:graphic>
          <a:graphicData uri="http://schemas.openxmlformats.org/drawingml/2006/table">
            <a:tbl>
              <a:tblPr firstRow="1" firstCol="1" bandRow="1"/>
              <a:tblGrid>
                <a:gridCol w="4754880">
                  <a:extLst>
                    <a:ext uri="{9D8B030D-6E8A-4147-A177-3AD203B41FA5}">
                      <a16:colId xmlns:a16="http://schemas.microsoft.com/office/drawing/2014/main" val="71886744"/>
                    </a:ext>
                  </a:extLst>
                </a:gridCol>
                <a:gridCol w="5102352">
                  <a:extLst>
                    <a:ext uri="{9D8B030D-6E8A-4147-A177-3AD203B41FA5}">
                      <a16:colId xmlns:a16="http://schemas.microsoft.com/office/drawing/2014/main" val="3998764557"/>
                    </a:ext>
                  </a:extLst>
                </a:gridCol>
              </a:tblGrid>
              <a:tr h="1013044">
                <a:tc>
                  <a:txBody>
                    <a:bodyPr/>
                    <a:lstStyle/>
                    <a:p>
                      <a:pPr marL="0" marR="0" algn="ctr">
                        <a:lnSpc>
                          <a:spcPct val="107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Competitive Factor</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2000" b="1" dirty="0">
                          <a:solidFill>
                            <a:srgbClr val="FFFFFF"/>
                          </a:solidFill>
                          <a:effectLst/>
                          <a:latin typeface="+mn-lt"/>
                          <a:ea typeface="Calibri" panose="020F0502020204030204" pitchFamily="34" charset="0"/>
                          <a:cs typeface="Times New Roman" panose="02020603050405020304" pitchFamily="18" charset="0"/>
                        </a:rPr>
                        <a:t>Agoura Hills’ Position</a:t>
                      </a:r>
                      <a:endParaRPr lang="en-US" sz="2000" dirty="0">
                        <a:effectLst/>
                        <a:latin typeface="+mn-lt"/>
                        <a:ea typeface="Calibri" panose="020F0502020204030204" pitchFamily="34" charset="0"/>
                        <a:cs typeface="Times New Roman" panose="02020603050405020304" pitchFamily="18" charset="0"/>
                      </a:endParaRP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995964988"/>
                  </a:ext>
                </a:extLst>
              </a:tr>
              <a:tr h="650472">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Available land, also considering redevelopable properties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Village provides a definite advantage for a number of uses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265889"/>
                  </a:ext>
                </a:extLst>
              </a:tr>
              <a:tr h="1023918">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Increasing obsolescence of some land uses in the region, primarily regional malls in adjacent communities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Village could constitute an attractive alternative to specialty retailers that may become “sidelined” in aging or repurposed malls</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147204"/>
                  </a:ext>
                </a:extLst>
              </a:tr>
              <a:tr h="679844">
                <a:tc>
                  <a:txBody>
                    <a:bodyPr/>
                    <a:lstStyle/>
                    <a:p>
                      <a:pPr marL="0" marR="0">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Varying commitments to marketing among communities in the region, over time</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Agoura Hills personnel will need to monitor this and respond accordingly</a:t>
                      </a:r>
                    </a:p>
                  </a:txBody>
                  <a:tcPr marL="36830" marR="36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527056"/>
                  </a:ext>
                </a:extLst>
              </a:tr>
            </a:tbl>
          </a:graphicData>
        </a:graphic>
      </p:graphicFrame>
    </p:spTree>
    <p:extLst>
      <p:ext uri="{BB962C8B-B14F-4D97-AF65-F5344CB8AC3E}">
        <p14:creationId xmlns:p14="http://schemas.microsoft.com/office/powerpoint/2010/main" val="33875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1D4-5FBF-47F0-843A-BD23758055B5}"/>
              </a:ext>
            </a:extLst>
          </p:cNvPr>
          <p:cNvSpPr>
            <a:spLocks noGrp="1"/>
          </p:cNvSpPr>
          <p:nvPr>
            <p:ph type="title"/>
          </p:nvPr>
        </p:nvSpPr>
        <p:spPr>
          <a:xfrm>
            <a:off x="3686185" y="175766"/>
            <a:ext cx="7469495" cy="1450757"/>
          </a:xfrm>
        </p:spPr>
        <p:txBody>
          <a:bodyPr>
            <a:normAutofit/>
          </a:bodyPr>
          <a:lstStyle/>
          <a:p>
            <a:r>
              <a:rPr lang="en-US" dirty="0"/>
              <a:t>What We Heard</a:t>
            </a:r>
          </a:p>
        </p:txBody>
      </p:sp>
      <p:sp>
        <p:nvSpPr>
          <p:cNvPr id="7" name="Content Placeholder 6">
            <a:extLst>
              <a:ext uri="{FF2B5EF4-FFF2-40B4-BE49-F238E27FC236}">
                <a16:creationId xmlns:a16="http://schemas.microsoft.com/office/drawing/2014/main" id="{2EEE4A2B-C7CC-4FC5-9A82-9590A3D16C23}"/>
              </a:ext>
            </a:extLst>
          </p:cNvPr>
          <p:cNvSpPr>
            <a:spLocks noGrp="1"/>
          </p:cNvSpPr>
          <p:nvPr>
            <p:ph idx="1"/>
          </p:nvPr>
        </p:nvSpPr>
        <p:spPr/>
        <p:txBody>
          <a:bodyPr/>
          <a:lstStyle/>
          <a:p>
            <a:pPr>
              <a:buFont typeface="Wingdings" panose="05000000000000000000" pitchFamily="2" charset="2"/>
              <a:buChar char="Ø"/>
            </a:pPr>
            <a:r>
              <a:rPr lang="en-US" sz="3200" dirty="0"/>
              <a:t> Natural Features and Environmental Concerns</a:t>
            </a:r>
          </a:p>
          <a:p>
            <a:pPr>
              <a:buFont typeface="Wingdings" panose="05000000000000000000" pitchFamily="2" charset="2"/>
              <a:buChar char="Ø"/>
            </a:pPr>
            <a:endParaRPr lang="en-US" sz="3200" dirty="0"/>
          </a:p>
          <a:p>
            <a:pPr lvl="1">
              <a:buFont typeface="Wingdings" panose="05000000000000000000" pitchFamily="2" charset="2"/>
              <a:buChar char="Ø"/>
            </a:pPr>
            <a:r>
              <a:rPr lang="en-US" sz="2400" dirty="0"/>
              <a:t> City to coordinate a walking tour for CAG members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 Revisit Meeting #2 Agenda at June meeting</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 Review natural features in AVSP Zones C, D, F, and G at June meeting</a:t>
            </a:r>
          </a:p>
          <a:p>
            <a:endParaRPr lang="en-US" dirty="0"/>
          </a:p>
        </p:txBody>
      </p:sp>
    </p:spTree>
    <p:extLst>
      <p:ext uri="{BB962C8B-B14F-4D97-AF65-F5344CB8AC3E}">
        <p14:creationId xmlns:p14="http://schemas.microsoft.com/office/powerpoint/2010/main" val="417798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D7F-0F83-46D1-9757-331EE92DAD0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322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366600691"/>
              </p:ext>
            </p:extLst>
          </p:nvPr>
        </p:nvGraphicFramePr>
        <p:xfrm>
          <a:off x="1440871" y="2308321"/>
          <a:ext cx="9714809" cy="320040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1473506">
                <a:tc>
                  <a:txBody>
                    <a:bodyPr/>
                    <a:lstStyle/>
                    <a:p>
                      <a:r>
                        <a:rPr lang="en-US" dirty="0"/>
                        <a:t>1</a:t>
                      </a:r>
                    </a:p>
                  </a:txBody>
                  <a:tcPr/>
                </a:tc>
                <a:tc>
                  <a:txBody>
                    <a:bodyPr/>
                    <a:lstStyle/>
                    <a:p>
                      <a:r>
                        <a:rPr lang="en-US" sz="1800" kern="1200" dirty="0">
                          <a:solidFill>
                            <a:schemeClr val="dk1"/>
                          </a:solidFill>
                          <a:effectLst/>
                          <a:latin typeface="+mn-lt"/>
                          <a:ea typeface="+mn-ea"/>
                          <a:cs typeface="+mn-cs"/>
                        </a:rPr>
                        <a:t>Revisit the existing vision of the AVSP to ensure it includes, among other things, primary goals of being pedestrian-friendly, bike-friendly, supportive of active transportation and alternate modes of transport, mindful of climate change impacts, COVID impacts, energy efficiency building standards, fire resiliency, and a village-concept that is connected with complimentary land uses.</a:t>
                      </a:r>
                      <a:endParaRPr lang="en-US" dirty="0"/>
                    </a:p>
                  </a:txBody>
                  <a:tcPr/>
                </a:tc>
                <a:tc>
                  <a:txBody>
                    <a:bodyPr/>
                    <a:lstStyle/>
                    <a:p>
                      <a:pPr algn="ctr"/>
                      <a:r>
                        <a:rPr lang="en-US" dirty="0"/>
                        <a:t>Chapter 1, </a:t>
                      </a:r>
                    </a:p>
                    <a:p>
                      <a:pPr algn="ctr"/>
                      <a:r>
                        <a:rPr lang="en-US" dirty="0"/>
                        <a:t>pgs. 1-7 – 1-13</a:t>
                      </a:r>
                    </a:p>
                  </a:txBody>
                  <a:tcPr/>
                </a:tc>
                <a:tc>
                  <a:txBody>
                    <a:bodyPr/>
                    <a:lstStyle/>
                    <a:p>
                      <a:pPr algn="ctr"/>
                      <a:endParaRPr lang="en-US" dirty="0"/>
                    </a:p>
                  </a:txBody>
                  <a:tcPr/>
                </a:tc>
                <a:extLst>
                  <a:ext uri="{0D108BD9-81ED-4DB2-BD59-A6C34878D82A}">
                    <a16:rowId xmlns:a16="http://schemas.microsoft.com/office/drawing/2014/main" val="358025619"/>
                  </a:ext>
                </a:extLst>
              </a:tr>
            </a:tbl>
          </a:graphicData>
        </a:graphic>
      </p:graphicFrame>
    </p:spTree>
    <p:extLst>
      <p:ext uri="{BB962C8B-B14F-4D97-AF65-F5344CB8AC3E}">
        <p14:creationId xmlns:p14="http://schemas.microsoft.com/office/powerpoint/2010/main" val="25671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598045804"/>
              </p:ext>
            </p:extLst>
          </p:nvPr>
        </p:nvGraphicFramePr>
        <p:xfrm>
          <a:off x="1440871" y="2308321"/>
          <a:ext cx="9714809" cy="329184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2</a:t>
                      </a:r>
                    </a:p>
                  </a:txBody>
                  <a:tcPr/>
                </a:tc>
                <a:tc>
                  <a:txBody>
                    <a:bodyPr/>
                    <a:lstStyle/>
                    <a:p>
                      <a:r>
                        <a:rPr lang="en-US" sz="1800" kern="1200" dirty="0">
                          <a:solidFill>
                            <a:schemeClr val="dk1"/>
                          </a:solidFill>
                          <a:effectLst/>
                          <a:latin typeface="+mn-lt"/>
                          <a:ea typeface="+mn-ea"/>
                          <a:cs typeface="+mn-cs"/>
                        </a:rPr>
                        <a:t>Use the Vision and the updated market demand study for the Agoura Village Specific Plan to guide the AVSP update process.</a:t>
                      </a:r>
                      <a:endParaRPr lang="en-US" dirty="0"/>
                    </a:p>
                  </a:txBody>
                  <a:tcPr/>
                </a:tc>
                <a:tc>
                  <a:txBody>
                    <a:bodyPr/>
                    <a:lstStyle/>
                    <a:p>
                      <a:pPr algn="ctr"/>
                      <a:r>
                        <a:rPr lang="en-US" dirty="0"/>
                        <a:t>Chapter 1, </a:t>
                      </a:r>
                    </a:p>
                    <a:p>
                      <a:pPr algn="ctr"/>
                      <a:r>
                        <a:rPr lang="en-US" dirty="0"/>
                        <a:t>pgs. 1-7 – 1-13</a:t>
                      </a:r>
                    </a:p>
                    <a:p>
                      <a:pPr algn="ctr"/>
                      <a:endParaRPr lang="en-US" dirty="0"/>
                    </a:p>
                  </a:txBody>
                  <a:tcPr/>
                </a:tc>
                <a:tc>
                  <a:txBody>
                    <a:bodyPr/>
                    <a:lstStyle/>
                    <a:p>
                      <a:pPr algn="ctr"/>
                      <a:endParaRPr lang="en-US" dirty="0"/>
                    </a:p>
                  </a:txBody>
                  <a:tcPr/>
                </a:tc>
                <a:extLst>
                  <a:ext uri="{0D108BD9-81ED-4DB2-BD59-A6C34878D82A}">
                    <a16:rowId xmlns:a16="http://schemas.microsoft.com/office/drawing/2014/main" val="2416809650"/>
                  </a:ext>
                </a:extLst>
              </a:tr>
              <a:tr h="903117">
                <a:tc>
                  <a:txBody>
                    <a:bodyPr/>
                    <a:lstStyle/>
                    <a:p>
                      <a:r>
                        <a:rPr lang="en-US" dirty="0"/>
                        <a:t>3</a:t>
                      </a:r>
                    </a:p>
                  </a:txBody>
                  <a:tcPr/>
                </a:tc>
                <a:tc>
                  <a:txBody>
                    <a:bodyPr/>
                    <a:lstStyle/>
                    <a:p>
                      <a:r>
                        <a:rPr lang="en-US" sz="1800" kern="1200" dirty="0">
                          <a:solidFill>
                            <a:schemeClr val="dk1"/>
                          </a:solidFill>
                          <a:effectLst/>
                          <a:latin typeface="+mn-lt"/>
                          <a:ea typeface="+mn-ea"/>
                          <a:cs typeface="+mn-cs"/>
                        </a:rPr>
                        <a:t>AVSP vision identifies commercial as primary and residential as secondary. With new Market demand and Economic trends, consider adjusting the overall amount of commercial and residential allowed to create a viable mixed use plan.</a:t>
                      </a:r>
                      <a:endParaRPr lang="en-US" dirty="0"/>
                    </a:p>
                  </a:txBody>
                  <a:tcPr/>
                </a:tc>
                <a:tc>
                  <a:txBody>
                    <a:bodyPr/>
                    <a:lstStyle/>
                    <a:p>
                      <a:pPr algn="ctr"/>
                      <a:r>
                        <a:rPr lang="en-US" dirty="0"/>
                        <a:t>Chapter 1, </a:t>
                      </a:r>
                    </a:p>
                    <a:p>
                      <a:pPr algn="ctr"/>
                      <a:r>
                        <a:rPr lang="en-US" dirty="0"/>
                        <a:t>pgs. 1-7 – 1-13</a:t>
                      </a:r>
                    </a:p>
                    <a:p>
                      <a:pPr algn="ctr"/>
                      <a:endParaRPr lang="en-US" dirty="0"/>
                    </a:p>
                  </a:txBody>
                  <a:tcPr/>
                </a:tc>
                <a:tc>
                  <a:txBody>
                    <a:bodyPr/>
                    <a:lstStyle/>
                    <a:p>
                      <a:pPr algn="ctr"/>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101293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3127550441"/>
              </p:ext>
            </p:extLst>
          </p:nvPr>
        </p:nvGraphicFramePr>
        <p:xfrm>
          <a:off x="1440871" y="2308321"/>
          <a:ext cx="9714809" cy="3566160"/>
        </p:xfrm>
        <a:graphic>
          <a:graphicData uri="http://schemas.openxmlformats.org/drawingml/2006/table">
            <a:tbl>
              <a:tblPr firstRow="1" bandRow="1">
                <a:tableStyleId>{5C22544A-7EE6-4342-B048-85BDC9FD1C3A}</a:tableStyleId>
              </a:tblPr>
              <a:tblGrid>
                <a:gridCol w="317072">
                  <a:extLst>
                    <a:ext uri="{9D8B030D-6E8A-4147-A177-3AD203B41FA5}">
                      <a16:colId xmlns:a16="http://schemas.microsoft.com/office/drawing/2014/main" val="2390584125"/>
                    </a:ext>
                  </a:extLst>
                </a:gridCol>
                <a:gridCol w="4328821">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4</a:t>
                      </a:r>
                    </a:p>
                  </a:txBody>
                  <a:tcPr/>
                </a:tc>
                <a:tc>
                  <a:txBody>
                    <a:bodyPr/>
                    <a:lstStyle/>
                    <a:p>
                      <a:r>
                        <a:rPr lang="en-US" sz="1800" kern="1200" dirty="0">
                          <a:solidFill>
                            <a:schemeClr val="dk1"/>
                          </a:solidFill>
                          <a:effectLst/>
                          <a:latin typeface="+mn-lt"/>
                          <a:ea typeface="+mn-ea"/>
                          <a:cs typeface="+mn-cs"/>
                        </a:rPr>
                        <a:t>Consider allowing mixed-use redevelopment of certain existing commercial properties, and/or relocating certain land uses and development density from the south side of Agoura Road to the north side to fulfill the vision of AVSP.</a:t>
                      </a:r>
                      <a:endParaRPr lang="en-US" dirty="0"/>
                    </a:p>
                  </a:txBody>
                  <a:tcPr/>
                </a:tc>
                <a:tc>
                  <a:txBody>
                    <a:bodyPr/>
                    <a:lstStyle/>
                    <a:p>
                      <a:pPr algn="ctr"/>
                      <a:r>
                        <a:rPr lang="en-US" dirty="0"/>
                        <a:t>Chapter 1, </a:t>
                      </a:r>
                    </a:p>
                    <a:p>
                      <a:pPr algn="ctr"/>
                      <a:r>
                        <a:rPr lang="en-US" dirty="0"/>
                        <a:t>pgs. 1-7 – 1-13</a:t>
                      </a:r>
                    </a:p>
                    <a:p>
                      <a:pPr algn="ctr"/>
                      <a:endParaRPr lang="en-US" dirty="0"/>
                    </a:p>
                    <a:p>
                      <a:pPr algn="ctr"/>
                      <a:r>
                        <a:rPr lang="en-US" dirty="0"/>
                        <a:t>Chapter 4</a:t>
                      </a:r>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2416809650"/>
                  </a:ext>
                </a:extLst>
              </a:tr>
              <a:tr h="903117">
                <a:tc>
                  <a:txBody>
                    <a:bodyPr/>
                    <a:lstStyle/>
                    <a:p>
                      <a:r>
                        <a:rPr lang="en-US" dirty="0"/>
                        <a:t>5</a:t>
                      </a:r>
                    </a:p>
                  </a:txBody>
                  <a:tcPr/>
                </a:tc>
                <a:tc>
                  <a:txBody>
                    <a:bodyPr/>
                    <a:lstStyle/>
                    <a:p>
                      <a:r>
                        <a:rPr lang="en-US" sz="1800" kern="1200" dirty="0">
                          <a:solidFill>
                            <a:schemeClr val="dk1"/>
                          </a:solidFill>
                          <a:effectLst/>
                          <a:latin typeface="+mn-lt"/>
                          <a:ea typeface="+mn-ea"/>
                          <a:cs typeface="+mn-cs"/>
                        </a:rPr>
                        <a:t>Coordinate with the City’s 6th Cycle Housing Element Update and ensure that AVSP provides the opportunity for the City to meet its Regional Housing Need Allocation established by the Department of HCD.</a:t>
                      </a:r>
                      <a:endParaRPr lang="en-US" dirty="0"/>
                    </a:p>
                  </a:txBody>
                  <a:tcPr/>
                </a:tc>
                <a:tc>
                  <a:txBody>
                    <a:bodyPr/>
                    <a:lstStyle/>
                    <a:p>
                      <a:pPr algn="ctr"/>
                      <a:r>
                        <a:rPr lang="en-US" dirty="0"/>
                        <a:t>N/A</a:t>
                      </a:r>
                    </a:p>
                  </a:txBody>
                  <a:tcPr/>
                </a:tc>
                <a:tc>
                  <a:txBody>
                    <a:bodyPr/>
                    <a:lstStyle/>
                    <a:p>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537877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CAG Recommendations</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1287106356"/>
              </p:ext>
            </p:extLst>
          </p:nvPr>
        </p:nvGraphicFramePr>
        <p:xfrm>
          <a:off x="1440871" y="2308321"/>
          <a:ext cx="9714809" cy="1280160"/>
        </p:xfrm>
        <a:graphic>
          <a:graphicData uri="http://schemas.openxmlformats.org/drawingml/2006/table">
            <a:tbl>
              <a:tblPr firstRow="1" bandRow="1">
                <a:tableStyleId>{5C22544A-7EE6-4342-B048-85BDC9FD1C3A}</a:tableStyleId>
              </a:tblPr>
              <a:tblGrid>
                <a:gridCol w="424874">
                  <a:extLst>
                    <a:ext uri="{9D8B030D-6E8A-4147-A177-3AD203B41FA5}">
                      <a16:colId xmlns:a16="http://schemas.microsoft.com/office/drawing/2014/main" val="2390584125"/>
                    </a:ext>
                  </a:extLst>
                </a:gridCol>
                <a:gridCol w="4221019">
                  <a:extLst>
                    <a:ext uri="{9D8B030D-6E8A-4147-A177-3AD203B41FA5}">
                      <a16:colId xmlns:a16="http://schemas.microsoft.com/office/drawing/2014/main" val="3231362315"/>
                    </a:ext>
                  </a:extLst>
                </a:gridCol>
                <a:gridCol w="1893232">
                  <a:extLst>
                    <a:ext uri="{9D8B030D-6E8A-4147-A177-3AD203B41FA5}">
                      <a16:colId xmlns:a16="http://schemas.microsoft.com/office/drawing/2014/main" val="3798708732"/>
                    </a:ext>
                  </a:extLst>
                </a:gridCol>
                <a:gridCol w="3175684">
                  <a:extLst>
                    <a:ext uri="{9D8B030D-6E8A-4147-A177-3AD203B41FA5}">
                      <a16:colId xmlns:a16="http://schemas.microsoft.com/office/drawing/2014/main" val="1582246011"/>
                    </a:ext>
                  </a:extLst>
                </a:gridCol>
              </a:tblGrid>
              <a:tr h="192771">
                <a:tc gridSpan="2">
                  <a:txBody>
                    <a:bodyPr/>
                    <a:lstStyle/>
                    <a:p>
                      <a:pPr algn="ctr"/>
                      <a:r>
                        <a:rPr lang="en-US" dirty="0"/>
                        <a:t>Planning Principles</a:t>
                      </a:r>
                    </a:p>
                  </a:txBody>
                  <a:tcPr/>
                </a:tc>
                <a:tc hMerge="1">
                  <a:txBody>
                    <a:bodyPr/>
                    <a:lstStyle/>
                    <a:p>
                      <a:endParaRPr lang="en-US" dirty="0"/>
                    </a:p>
                  </a:txBody>
                  <a:tcPr/>
                </a:tc>
                <a:tc>
                  <a:txBody>
                    <a:bodyPr/>
                    <a:lstStyle/>
                    <a:p>
                      <a:pPr algn="ctr"/>
                      <a:r>
                        <a:rPr lang="en-US" dirty="0"/>
                        <a:t>AVSP Section</a:t>
                      </a:r>
                    </a:p>
                  </a:txBody>
                  <a:tcPr/>
                </a:tc>
                <a:tc>
                  <a:txBody>
                    <a:bodyPr/>
                    <a:lstStyle/>
                    <a:p>
                      <a:pPr algn="ctr"/>
                      <a:r>
                        <a:rPr lang="en-US" dirty="0"/>
                        <a:t>CAG Recommendation</a:t>
                      </a:r>
                    </a:p>
                  </a:txBody>
                  <a:tcPr/>
                </a:tc>
                <a:extLst>
                  <a:ext uri="{0D108BD9-81ED-4DB2-BD59-A6C34878D82A}">
                    <a16:rowId xmlns:a16="http://schemas.microsoft.com/office/drawing/2014/main" val="1654836725"/>
                  </a:ext>
                </a:extLst>
              </a:tr>
              <a:tr h="617922">
                <a:tc>
                  <a:txBody>
                    <a:bodyPr/>
                    <a:lstStyle/>
                    <a:p>
                      <a:r>
                        <a:rPr lang="en-US" dirty="0"/>
                        <a:t>10</a:t>
                      </a:r>
                    </a:p>
                  </a:txBody>
                  <a:tcPr/>
                </a:tc>
                <a:tc>
                  <a:txBody>
                    <a:bodyPr/>
                    <a:lstStyle/>
                    <a:p>
                      <a:r>
                        <a:rPr lang="en-US" sz="1800" kern="1200" dirty="0">
                          <a:solidFill>
                            <a:schemeClr val="dk1"/>
                          </a:solidFill>
                          <a:effectLst/>
                          <a:latin typeface="+mn-lt"/>
                          <a:ea typeface="+mn-ea"/>
                          <a:cs typeface="+mn-cs"/>
                        </a:rPr>
                        <a:t>Consider allocating specific number of housing units per parcel, as opposed to per zone.</a:t>
                      </a:r>
                      <a:endParaRPr lang="en-US" dirty="0"/>
                    </a:p>
                  </a:txBody>
                  <a:tcPr/>
                </a:tc>
                <a:tc>
                  <a:txBody>
                    <a:bodyPr/>
                    <a:lstStyle/>
                    <a:p>
                      <a:pPr algn="ctr"/>
                      <a:r>
                        <a:rPr lang="en-US" dirty="0"/>
                        <a:t>Chapter 4</a:t>
                      </a:r>
                    </a:p>
                    <a:p>
                      <a:pPr algn="ctr"/>
                      <a:r>
                        <a:rPr lang="en-US" dirty="0"/>
                        <a:t>Pg. 4-43</a:t>
                      </a:r>
                    </a:p>
                    <a:p>
                      <a:pPr algn="ctr"/>
                      <a:r>
                        <a:rPr lang="en-US" dirty="0"/>
                        <a:t>Pg. 4-49</a:t>
                      </a:r>
                    </a:p>
                  </a:txBody>
                  <a:tcPr/>
                </a:tc>
                <a:tc>
                  <a:txBody>
                    <a:bodyPr/>
                    <a:lstStyle/>
                    <a:p>
                      <a:pPr algn="ctr"/>
                      <a:endParaRPr lang="en-US" dirty="0"/>
                    </a:p>
                  </a:txBody>
                  <a:tcPr/>
                </a:tc>
                <a:extLst>
                  <a:ext uri="{0D108BD9-81ED-4DB2-BD59-A6C34878D82A}">
                    <a16:rowId xmlns:a16="http://schemas.microsoft.com/office/drawing/2014/main" val="2416809650"/>
                  </a:ext>
                </a:extLst>
              </a:tr>
            </a:tbl>
          </a:graphicData>
        </a:graphic>
      </p:graphicFrame>
    </p:spTree>
    <p:extLst>
      <p:ext uri="{BB962C8B-B14F-4D97-AF65-F5344CB8AC3E}">
        <p14:creationId xmlns:p14="http://schemas.microsoft.com/office/powerpoint/2010/main" val="3595678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546-B053-4D86-8BDD-8D6E691DBEA4}"/>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EF9C251A-A77F-4ED4-8F51-05F3AEF9E864}"/>
              </a:ext>
            </a:extLst>
          </p:cNvPr>
          <p:cNvSpPr>
            <a:spLocks noGrp="1"/>
          </p:cNvSpPr>
          <p:nvPr>
            <p:ph idx="1"/>
          </p:nvPr>
        </p:nvSpPr>
        <p:spPr/>
        <p:txBody>
          <a:bodyPr/>
          <a:lstStyle/>
          <a:p>
            <a:r>
              <a:rPr lang="en-US" dirty="0"/>
              <a:t> CAG Meeting #4 – May 4, 2021 </a:t>
            </a:r>
          </a:p>
        </p:txBody>
      </p:sp>
    </p:spTree>
    <p:extLst>
      <p:ext uri="{BB962C8B-B14F-4D97-AF65-F5344CB8AC3E}">
        <p14:creationId xmlns:p14="http://schemas.microsoft.com/office/powerpoint/2010/main" val="810125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33CBA7E2-4D05-4F84-8DDB-E78D6191CD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921003" y="491874"/>
            <a:ext cx="6464300" cy="3486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234B5-FEFD-4162-BFBC-56B997EB8577}"/>
              </a:ext>
            </a:extLst>
          </p:cNvPr>
          <p:cNvSpPr txBox="1"/>
          <p:nvPr/>
        </p:nvSpPr>
        <p:spPr>
          <a:xfrm>
            <a:off x="762000" y="4407423"/>
            <a:ext cx="10529887" cy="2062103"/>
          </a:xfrm>
          <a:prstGeom prst="rect">
            <a:avLst/>
          </a:prstGeom>
          <a:noFill/>
        </p:spPr>
        <p:txBody>
          <a:bodyPr wrap="square" lIns="91440" tIns="45720" rIns="91440" bIns="45720" rtlCol="0" anchor="t">
            <a:spAutoFit/>
          </a:bodyPr>
          <a:lstStyle/>
          <a:p>
            <a:pPr algn="ctr"/>
            <a:r>
              <a:rPr lang="en-US" sz="3200" dirty="0">
                <a:solidFill>
                  <a:schemeClr val="accent6">
                    <a:lumMod val="50000"/>
                  </a:schemeClr>
                </a:solidFill>
              </a:rPr>
              <a:t>Agoura Village Specific Plan (AVSP) Citizens Advisory Group  Meeting III</a:t>
            </a:r>
          </a:p>
          <a:p>
            <a:pPr algn="ctr"/>
            <a:r>
              <a:rPr lang="en-US" sz="3200" dirty="0">
                <a:solidFill>
                  <a:schemeClr val="accent6">
                    <a:lumMod val="50000"/>
                  </a:schemeClr>
                </a:solidFill>
              </a:rPr>
              <a:t>AVSP Market Assessment and Housing Element Update</a:t>
            </a:r>
          </a:p>
          <a:p>
            <a:pPr algn="ctr"/>
            <a:endParaRPr lang="en-US" sz="3200" dirty="0">
              <a:solidFill>
                <a:schemeClr val="accent6">
                  <a:lumMod val="50000"/>
                </a:schemeClr>
              </a:solidFill>
            </a:endParaRPr>
          </a:p>
        </p:txBody>
      </p:sp>
    </p:spTree>
    <p:extLst>
      <p:ext uri="{BB962C8B-B14F-4D97-AF65-F5344CB8AC3E}">
        <p14:creationId xmlns:p14="http://schemas.microsoft.com/office/powerpoint/2010/main" val="278722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1D4-5FBF-47F0-843A-BD23758055B5}"/>
              </a:ext>
            </a:extLst>
          </p:cNvPr>
          <p:cNvSpPr>
            <a:spLocks noGrp="1"/>
          </p:cNvSpPr>
          <p:nvPr>
            <p:ph type="title"/>
          </p:nvPr>
        </p:nvSpPr>
        <p:spPr>
          <a:xfrm>
            <a:off x="3448048" y="212712"/>
            <a:ext cx="7707630" cy="1450757"/>
          </a:xfrm>
        </p:spPr>
        <p:txBody>
          <a:bodyPr>
            <a:normAutofit/>
          </a:bodyPr>
          <a:lstStyle/>
          <a:p>
            <a:r>
              <a:rPr lang="en-US" dirty="0"/>
              <a:t>What We Heard</a:t>
            </a:r>
          </a:p>
        </p:txBody>
      </p:sp>
      <p:graphicFrame>
        <p:nvGraphicFramePr>
          <p:cNvPr id="4" name="Table 5">
            <a:extLst>
              <a:ext uri="{FF2B5EF4-FFF2-40B4-BE49-F238E27FC236}">
                <a16:creationId xmlns:a16="http://schemas.microsoft.com/office/drawing/2014/main" id="{E8A473F9-844D-43E0-85C7-D90C0411FE1E}"/>
              </a:ext>
            </a:extLst>
          </p:cNvPr>
          <p:cNvGraphicFramePr>
            <a:graphicFrameLocks noGrp="1"/>
          </p:cNvGraphicFramePr>
          <p:nvPr>
            <p:extLst>
              <p:ext uri="{D42A27DB-BD31-4B8C-83A1-F6EECF244321}">
                <p14:modId xmlns:p14="http://schemas.microsoft.com/office/powerpoint/2010/main" val="3513098940"/>
              </p:ext>
            </p:extLst>
          </p:nvPr>
        </p:nvGraphicFramePr>
        <p:xfrm>
          <a:off x="794328" y="3271390"/>
          <a:ext cx="10361350" cy="2931160"/>
        </p:xfrm>
        <a:graphic>
          <a:graphicData uri="http://schemas.openxmlformats.org/drawingml/2006/table">
            <a:tbl>
              <a:tblPr firstRow="1" bandRow="1">
                <a:tableStyleId>{5C22544A-7EE6-4342-B048-85BDC9FD1C3A}</a:tableStyleId>
              </a:tblPr>
              <a:tblGrid>
                <a:gridCol w="2072270">
                  <a:extLst>
                    <a:ext uri="{9D8B030D-6E8A-4147-A177-3AD203B41FA5}">
                      <a16:colId xmlns:a16="http://schemas.microsoft.com/office/drawing/2014/main" val="3117927742"/>
                    </a:ext>
                  </a:extLst>
                </a:gridCol>
                <a:gridCol w="2072270">
                  <a:extLst>
                    <a:ext uri="{9D8B030D-6E8A-4147-A177-3AD203B41FA5}">
                      <a16:colId xmlns:a16="http://schemas.microsoft.com/office/drawing/2014/main" val="999308734"/>
                    </a:ext>
                  </a:extLst>
                </a:gridCol>
                <a:gridCol w="2072270">
                  <a:extLst>
                    <a:ext uri="{9D8B030D-6E8A-4147-A177-3AD203B41FA5}">
                      <a16:colId xmlns:a16="http://schemas.microsoft.com/office/drawing/2014/main" val="340201630"/>
                    </a:ext>
                  </a:extLst>
                </a:gridCol>
                <a:gridCol w="2072270">
                  <a:extLst>
                    <a:ext uri="{9D8B030D-6E8A-4147-A177-3AD203B41FA5}">
                      <a16:colId xmlns:a16="http://schemas.microsoft.com/office/drawing/2014/main" val="453013041"/>
                    </a:ext>
                  </a:extLst>
                </a:gridCol>
                <a:gridCol w="2072270">
                  <a:extLst>
                    <a:ext uri="{9D8B030D-6E8A-4147-A177-3AD203B41FA5}">
                      <a16:colId xmlns:a16="http://schemas.microsoft.com/office/drawing/2014/main" val="2726421941"/>
                    </a:ext>
                  </a:extLst>
                </a:gridCol>
              </a:tblGrid>
              <a:tr h="370840">
                <a:tc>
                  <a:txBody>
                    <a:bodyPr/>
                    <a:lstStyle/>
                    <a:p>
                      <a:pPr algn="ctr"/>
                      <a:endParaRPr lang="en-US" dirty="0"/>
                    </a:p>
                  </a:txBody>
                  <a:tcPr/>
                </a:tc>
                <a:tc>
                  <a:txBody>
                    <a:bodyPr/>
                    <a:lstStyle/>
                    <a:p>
                      <a:pPr algn="ctr"/>
                      <a:r>
                        <a:rPr lang="en-US" dirty="0"/>
                        <a:t>Zone A North</a:t>
                      </a:r>
                    </a:p>
                  </a:txBody>
                  <a:tcPr/>
                </a:tc>
                <a:tc>
                  <a:txBody>
                    <a:bodyPr/>
                    <a:lstStyle/>
                    <a:p>
                      <a:pPr algn="ctr"/>
                      <a:r>
                        <a:rPr lang="en-US" dirty="0"/>
                        <a:t>Zone A South</a:t>
                      </a:r>
                    </a:p>
                  </a:txBody>
                  <a:tcPr/>
                </a:tc>
                <a:tc>
                  <a:txBody>
                    <a:bodyPr/>
                    <a:lstStyle/>
                    <a:p>
                      <a:pPr algn="ctr"/>
                      <a:r>
                        <a:rPr lang="en-US" dirty="0"/>
                        <a:t>Zone B</a:t>
                      </a:r>
                    </a:p>
                  </a:txBody>
                  <a:tcPr/>
                </a:tc>
                <a:tc>
                  <a:txBody>
                    <a:bodyPr/>
                    <a:lstStyle/>
                    <a:p>
                      <a:pPr algn="ctr"/>
                      <a:r>
                        <a:rPr lang="en-US" dirty="0"/>
                        <a:t>Zone E</a:t>
                      </a:r>
                    </a:p>
                  </a:txBody>
                  <a:tcPr/>
                </a:tc>
                <a:extLst>
                  <a:ext uri="{0D108BD9-81ED-4DB2-BD59-A6C34878D82A}">
                    <a16:rowId xmlns:a16="http://schemas.microsoft.com/office/drawing/2014/main" val="550215137"/>
                  </a:ext>
                </a:extLst>
              </a:tr>
              <a:tr h="370840">
                <a:tc>
                  <a:txBody>
                    <a:bodyPr/>
                    <a:lstStyle/>
                    <a:p>
                      <a:pPr algn="ctr"/>
                      <a:r>
                        <a:rPr lang="en-US" dirty="0"/>
                        <a:t>Features to preserve</a:t>
                      </a:r>
                    </a:p>
                  </a:txBody>
                  <a:tcPr/>
                </a:tc>
                <a:tc>
                  <a:txBody>
                    <a:bodyPr/>
                    <a:lstStyle/>
                    <a:p>
                      <a:pPr algn="ctr"/>
                      <a:r>
                        <a:rPr lang="en-US" sz="1800" kern="1200" dirty="0">
                          <a:solidFill>
                            <a:schemeClr val="dk1"/>
                          </a:solidFill>
                          <a:effectLst/>
                          <a:latin typeface="+mn-lt"/>
                          <a:ea typeface="+mn-ea"/>
                          <a:cs typeface="+mn-cs"/>
                        </a:rPr>
                        <a:t>Largely existing development, no environmental concerns</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 increase Setbacks along frontage road to enhance views, provide public open space</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 increase Setbacks along frontage road to enhance views, provide public open space</a:t>
                      </a:r>
                      <a:endParaRPr lang="en-US" dirty="0"/>
                    </a:p>
                  </a:txBody>
                  <a:tcPr/>
                </a:tc>
                <a:tc>
                  <a:txBody>
                    <a:bodyPr/>
                    <a:lstStyle/>
                    <a:p>
                      <a:pPr algn="ctr"/>
                      <a:r>
                        <a:rPr lang="en-US" sz="1800" kern="1200" dirty="0">
                          <a:solidFill>
                            <a:schemeClr val="dk1"/>
                          </a:solidFill>
                          <a:effectLst/>
                          <a:latin typeface="+mn-lt"/>
                          <a:ea typeface="+mn-ea"/>
                          <a:cs typeface="+mn-cs"/>
                        </a:rPr>
                        <a:t>Protect oaks, views, creeks, reduce hillside development</a:t>
                      </a:r>
                      <a:endParaRPr lang="en-US" dirty="0"/>
                    </a:p>
                  </a:txBody>
                  <a:tcPr/>
                </a:tc>
                <a:extLst>
                  <a:ext uri="{0D108BD9-81ED-4DB2-BD59-A6C34878D82A}">
                    <a16:rowId xmlns:a16="http://schemas.microsoft.com/office/drawing/2014/main" val="2865787198"/>
                  </a:ext>
                </a:extLst>
              </a:tr>
            </a:tbl>
          </a:graphicData>
        </a:graphic>
      </p:graphicFrame>
      <p:sp>
        <p:nvSpPr>
          <p:cNvPr id="7" name="Content Placeholder 6">
            <a:extLst>
              <a:ext uri="{FF2B5EF4-FFF2-40B4-BE49-F238E27FC236}">
                <a16:creationId xmlns:a16="http://schemas.microsoft.com/office/drawing/2014/main" id="{2EE60F40-3BBA-4B02-AE66-68C734A4F3FD}"/>
              </a:ext>
            </a:extLst>
          </p:cNvPr>
          <p:cNvSpPr>
            <a:spLocks noGrp="1"/>
          </p:cNvSpPr>
          <p:nvPr>
            <p:ph idx="1"/>
          </p:nvPr>
        </p:nvSpPr>
        <p:spPr/>
        <p:txBody>
          <a:bodyPr/>
          <a:lstStyle/>
          <a:p>
            <a:pPr>
              <a:buFont typeface="Wingdings" panose="05000000000000000000" pitchFamily="2" charset="2"/>
              <a:buChar char="Ø"/>
            </a:pPr>
            <a:r>
              <a:rPr lang="en-US" sz="2000" dirty="0"/>
              <a:t> Natural Features and Environmental Concerns</a:t>
            </a:r>
          </a:p>
          <a:p>
            <a:pPr>
              <a:buFont typeface="Wingdings" panose="05000000000000000000" pitchFamily="2" charset="2"/>
              <a:buChar char="Ø"/>
            </a:pPr>
            <a:r>
              <a:rPr lang="en-US" sz="2000" dirty="0"/>
              <a:t> Summary of CAG comments:</a:t>
            </a:r>
          </a:p>
          <a:p>
            <a:endParaRPr lang="en-US" dirty="0"/>
          </a:p>
        </p:txBody>
      </p:sp>
    </p:spTree>
    <p:extLst>
      <p:ext uri="{BB962C8B-B14F-4D97-AF65-F5344CB8AC3E}">
        <p14:creationId xmlns:p14="http://schemas.microsoft.com/office/powerpoint/2010/main" val="207769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895A-8285-4016-8219-DBE473CB2F3E}"/>
              </a:ext>
            </a:extLst>
          </p:cNvPr>
          <p:cNvSpPr>
            <a:spLocks noGrp="1"/>
          </p:cNvSpPr>
          <p:nvPr>
            <p:ph type="title"/>
          </p:nvPr>
        </p:nvSpPr>
        <p:spPr>
          <a:xfrm>
            <a:off x="3657600" y="194240"/>
            <a:ext cx="7545704" cy="1450757"/>
          </a:xfrm>
        </p:spPr>
        <p:txBody>
          <a:bodyPr/>
          <a:lstStyle/>
          <a:p>
            <a:r>
              <a:rPr lang="en-US" dirty="0"/>
              <a:t>Introduction</a:t>
            </a:r>
          </a:p>
        </p:txBody>
      </p:sp>
      <p:sp>
        <p:nvSpPr>
          <p:cNvPr id="7" name="Content Placeholder 2">
            <a:extLst>
              <a:ext uri="{FF2B5EF4-FFF2-40B4-BE49-F238E27FC236}">
                <a16:creationId xmlns:a16="http://schemas.microsoft.com/office/drawing/2014/main" id="{CB7307D9-F081-430A-AAF2-1A8C5F2908AE}"/>
              </a:ext>
            </a:extLst>
          </p:cNvPr>
          <p:cNvSpPr txBox="1">
            <a:spLocks/>
          </p:cNvSpPr>
          <p:nvPr/>
        </p:nvSpPr>
        <p:spPr>
          <a:xfrm>
            <a:off x="1097280" y="1952525"/>
            <a:ext cx="10106024" cy="432166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3200" dirty="0"/>
              <a:t> Objectives</a:t>
            </a:r>
          </a:p>
          <a:p>
            <a:pPr marL="684213" lvl="1" indent="-342900">
              <a:buFont typeface="Wingdings" panose="05000000000000000000" pitchFamily="2" charset="2"/>
              <a:buChar char="Ø"/>
            </a:pPr>
            <a:endParaRPr lang="en-US" sz="2000" dirty="0"/>
          </a:p>
          <a:p>
            <a:pPr marL="684213" lvl="1" indent="-342900">
              <a:buFont typeface="Wingdings" panose="05000000000000000000" pitchFamily="2" charset="2"/>
              <a:buChar char="Ø"/>
            </a:pPr>
            <a:r>
              <a:rPr lang="en-US" sz="2000" dirty="0"/>
              <a:t>Review Housing Element/HCD Update from March 30, 2021</a:t>
            </a:r>
            <a:br>
              <a:rPr lang="en-US" sz="2000" dirty="0"/>
            </a:br>
            <a:endParaRPr lang="en-US" sz="2000" dirty="0"/>
          </a:p>
          <a:p>
            <a:pPr marL="684213" marR="0" lvl="1" indent="-342900">
              <a:buFont typeface="Wingdings" panose="05000000000000000000" pitchFamily="2" charset="2"/>
              <a:buChar char="Ø"/>
            </a:pPr>
            <a:r>
              <a:rPr lang="en-US" sz="2000" dirty="0"/>
              <a:t>Understand summary of demand projections;</a:t>
            </a:r>
          </a:p>
          <a:p>
            <a:pPr marL="684213" marR="0" lvl="1" indent="-342900">
              <a:buFont typeface="Wingdings" panose="05000000000000000000" pitchFamily="2" charset="2"/>
              <a:buChar char="Ø"/>
            </a:pPr>
            <a:endParaRPr lang="en-US" sz="2000" dirty="0"/>
          </a:p>
          <a:p>
            <a:pPr marL="684213" marR="0" lvl="1" indent="-342900">
              <a:buFont typeface="Wingdings" panose="05000000000000000000" pitchFamily="2" charset="2"/>
              <a:buChar char="Ø"/>
            </a:pPr>
            <a:r>
              <a:rPr lang="en-US" sz="2000" dirty="0"/>
              <a:t>Understand Retail/food service projections, demands, summary, and positioning;</a:t>
            </a:r>
          </a:p>
          <a:p>
            <a:pPr marL="684213" marR="0" lvl="1" indent="-342900">
              <a:buFont typeface="Wingdings" panose="05000000000000000000" pitchFamily="2" charset="2"/>
              <a:buChar char="Ø"/>
            </a:pPr>
            <a:endParaRPr lang="en-US" sz="2000" dirty="0"/>
          </a:p>
          <a:p>
            <a:pPr marL="684213" marR="0" lvl="1" indent="-342900">
              <a:buFont typeface="Wingdings" panose="05000000000000000000" pitchFamily="2" charset="2"/>
              <a:buChar char="Ø"/>
            </a:pPr>
            <a:r>
              <a:rPr lang="en-US" sz="2000" dirty="0"/>
              <a:t>Understand Office/R&amp;D Industrial projections, demands, summary, and positioning;</a:t>
            </a:r>
          </a:p>
          <a:p>
            <a:pPr marL="684213" marR="0" lvl="1" indent="-342900">
              <a:buFont typeface="Wingdings" panose="05000000000000000000" pitchFamily="2" charset="2"/>
              <a:buChar char="Ø"/>
            </a:pPr>
            <a:endParaRPr lang="en-US" sz="2000" dirty="0"/>
          </a:p>
          <a:p>
            <a:pPr marL="684213" lvl="1" indent="-342900">
              <a:buFont typeface="Wingdings" panose="05000000000000000000" pitchFamily="2" charset="2"/>
              <a:buChar char="Ø"/>
            </a:pPr>
            <a:r>
              <a:rPr lang="en-US" sz="2100" dirty="0"/>
              <a:t>Understand Hotel projections, demands, summary, and positioning; and</a:t>
            </a:r>
            <a:br>
              <a:rPr lang="en-US" sz="2100" dirty="0"/>
            </a:br>
            <a:endParaRPr lang="en-US" sz="2100" dirty="0"/>
          </a:p>
          <a:p>
            <a:pPr marL="684213" lvl="1" indent="-342900">
              <a:buFont typeface="Wingdings" panose="05000000000000000000" pitchFamily="2" charset="2"/>
              <a:buChar char="Ø"/>
            </a:pPr>
            <a:r>
              <a:rPr lang="en-US" sz="2100" dirty="0"/>
              <a:t>Revisit the AVSP Vision</a:t>
            </a:r>
          </a:p>
          <a:p>
            <a:pPr marL="684213" marR="0" lvl="1"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4671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Introduction</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1634255904"/>
              </p:ext>
            </p:extLst>
          </p:nvPr>
        </p:nvGraphicFramePr>
        <p:xfrm>
          <a:off x="1440870" y="2308321"/>
          <a:ext cx="9882911" cy="3662680"/>
        </p:xfrm>
        <a:graphic>
          <a:graphicData uri="http://schemas.openxmlformats.org/drawingml/2006/table">
            <a:tbl>
              <a:tblPr firstRow="1" bandRow="1">
                <a:tableStyleId>{5C22544A-7EE6-4342-B048-85BDC9FD1C3A}</a:tableStyleId>
              </a:tblPr>
              <a:tblGrid>
                <a:gridCol w="479207">
                  <a:extLst>
                    <a:ext uri="{9D8B030D-6E8A-4147-A177-3AD203B41FA5}">
                      <a16:colId xmlns:a16="http://schemas.microsoft.com/office/drawing/2014/main" val="2390584125"/>
                    </a:ext>
                  </a:extLst>
                </a:gridCol>
                <a:gridCol w="7768868">
                  <a:extLst>
                    <a:ext uri="{9D8B030D-6E8A-4147-A177-3AD203B41FA5}">
                      <a16:colId xmlns:a16="http://schemas.microsoft.com/office/drawing/2014/main" val="3231362315"/>
                    </a:ext>
                  </a:extLst>
                </a:gridCol>
                <a:gridCol w="1634836">
                  <a:extLst>
                    <a:ext uri="{9D8B030D-6E8A-4147-A177-3AD203B41FA5}">
                      <a16:colId xmlns:a16="http://schemas.microsoft.com/office/drawing/2014/main" val="3798708732"/>
                    </a:ext>
                  </a:extLst>
                </a:gridCol>
              </a:tblGrid>
              <a:tr h="370840">
                <a:tc gridSpan="2">
                  <a:txBody>
                    <a:bodyPr/>
                    <a:lstStyle/>
                    <a:p>
                      <a:pPr algn="ctr"/>
                      <a:r>
                        <a:rPr lang="en-US" dirty="0"/>
                        <a:t>Planning Principles</a:t>
                      </a:r>
                    </a:p>
                  </a:txBody>
                  <a:tcPr/>
                </a:tc>
                <a:tc hMerge="1">
                  <a:txBody>
                    <a:bodyPr/>
                    <a:lstStyle/>
                    <a:p>
                      <a:endParaRPr lang="en-US" dirty="0"/>
                    </a:p>
                  </a:txBody>
                  <a:tcPr/>
                </a:tc>
                <a:tc>
                  <a:txBody>
                    <a:bodyPr/>
                    <a:lstStyle/>
                    <a:p>
                      <a:r>
                        <a:rPr lang="en-US" dirty="0"/>
                        <a:t>AVSP Section</a:t>
                      </a:r>
                    </a:p>
                  </a:txBody>
                  <a:tcPr/>
                </a:tc>
                <a:extLst>
                  <a:ext uri="{0D108BD9-81ED-4DB2-BD59-A6C34878D82A}">
                    <a16:rowId xmlns:a16="http://schemas.microsoft.com/office/drawing/2014/main" val="1654836725"/>
                  </a:ext>
                </a:extLst>
              </a:tr>
              <a:tr h="370840">
                <a:tc>
                  <a:txBody>
                    <a:bodyPr/>
                    <a:lstStyle/>
                    <a:p>
                      <a:r>
                        <a:rPr lang="en-US" dirty="0"/>
                        <a:t>1</a:t>
                      </a:r>
                    </a:p>
                  </a:txBody>
                  <a:tcPr/>
                </a:tc>
                <a:tc>
                  <a:txBody>
                    <a:bodyPr/>
                    <a:lstStyle/>
                    <a:p>
                      <a:r>
                        <a:rPr lang="en-US" sz="1800" kern="1200" dirty="0">
                          <a:solidFill>
                            <a:schemeClr val="dk1"/>
                          </a:solidFill>
                          <a:effectLst/>
                          <a:latin typeface="+mn-lt"/>
                          <a:ea typeface="+mn-ea"/>
                          <a:cs typeface="+mn-cs"/>
                        </a:rPr>
                        <a:t>Revisit the existing vision of the AVSP to ensure it includes, among other things, primary goals of being pedestrian-friendly, bike-friendly, supportive of active transportation and alternate modes of transport, mindful of climate change impacts, COVID impacts, energy efficiency building standards, fire resiliency, and a village-concept that is connected with complimentary land uses.</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358025619"/>
                  </a:ext>
                </a:extLst>
              </a:tr>
              <a:tr h="370840">
                <a:tc>
                  <a:txBody>
                    <a:bodyPr/>
                    <a:lstStyle/>
                    <a:p>
                      <a:r>
                        <a:rPr lang="en-US" dirty="0"/>
                        <a:t>2</a:t>
                      </a:r>
                    </a:p>
                  </a:txBody>
                  <a:tcPr/>
                </a:tc>
                <a:tc>
                  <a:txBody>
                    <a:bodyPr/>
                    <a:lstStyle/>
                    <a:p>
                      <a:r>
                        <a:rPr lang="en-US" sz="1800" kern="1200" dirty="0">
                          <a:solidFill>
                            <a:schemeClr val="dk1"/>
                          </a:solidFill>
                          <a:effectLst/>
                          <a:latin typeface="+mn-lt"/>
                          <a:ea typeface="+mn-ea"/>
                          <a:cs typeface="+mn-cs"/>
                        </a:rPr>
                        <a:t>Use the Vision and the updated market demand study for the Agoura Village Specific Plan to guide the AVSP update process.</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2416809650"/>
                  </a:ext>
                </a:extLst>
              </a:tr>
              <a:tr h="370840">
                <a:tc>
                  <a:txBody>
                    <a:bodyPr/>
                    <a:lstStyle/>
                    <a:p>
                      <a:r>
                        <a:rPr lang="en-US" dirty="0"/>
                        <a:t>3</a:t>
                      </a:r>
                    </a:p>
                  </a:txBody>
                  <a:tcPr/>
                </a:tc>
                <a:tc>
                  <a:txBody>
                    <a:bodyPr/>
                    <a:lstStyle/>
                    <a:p>
                      <a:r>
                        <a:rPr lang="en-US" sz="1800" kern="1200" dirty="0">
                          <a:solidFill>
                            <a:schemeClr val="dk1"/>
                          </a:solidFill>
                          <a:effectLst/>
                          <a:latin typeface="+mn-lt"/>
                          <a:ea typeface="+mn-ea"/>
                          <a:cs typeface="+mn-cs"/>
                        </a:rPr>
                        <a:t>AVSP vision identifies commercial as primary and residential as secondary. With new Market demand and Economic trends, consider adjusting the overall amount of commercial and residential allowed to create a viable mixed use plan.</a:t>
                      </a:r>
                      <a:endParaRPr lang="en-US" dirty="0"/>
                    </a:p>
                  </a:txBody>
                  <a:tcPr/>
                </a:tc>
                <a:tc>
                  <a:txBody>
                    <a:bodyPr/>
                    <a:lstStyle/>
                    <a:p>
                      <a:pPr algn="ctr"/>
                      <a:r>
                        <a:rPr lang="en-US" dirty="0"/>
                        <a:t>Chapter 1, </a:t>
                      </a:r>
                    </a:p>
                    <a:p>
                      <a:pPr algn="ctr"/>
                      <a:r>
                        <a:rPr lang="en-US" dirty="0"/>
                        <a:t>pgs. 1-7 – 1-13</a:t>
                      </a:r>
                    </a:p>
                    <a:p>
                      <a:endParaRPr lang="en-US" dirty="0"/>
                    </a:p>
                  </a:txBody>
                  <a:tcPr/>
                </a:tc>
                <a:extLst>
                  <a:ext uri="{0D108BD9-81ED-4DB2-BD59-A6C34878D82A}">
                    <a16:rowId xmlns:a16="http://schemas.microsoft.com/office/drawing/2014/main" val="2889911915"/>
                  </a:ext>
                </a:extLst>
              </a:tr>
            </a:tbl>
          </a:graphicData>
        </a:graphic>
      </p:graphicFrame>
    </p:spTree>
    <p:extLst>
      <p:ext uri="{BB962C8B-B14F-4D97-AF65-F5344CB8AC3E}">
        <p14:creationId xmlns:p14="http://schemas.microsoft.com/office/powerpoint/2010/main" val="206532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E8586B-B47D-462E-B89E-975DCAA33F79}"/>
              </a:ext>
            </a:extLst>
          </p:cNvPr>
          <p:cNvSpPr>
            <a:spLocks noGrp="1"/>
          </p:cNvSpPr>
          <p:nvPr>
            <p:ph type="title"/>
          </p:nvPr>
        </p:nvSpPr>
        <p:spPr>
          <a:xfrm>
            <a:off x="3686184" y="231185"/>
            <a:ext cx="7469495" cy="1450757"/>
          </a:xfrm>
        </p:spPr>
        <p:txBody>
          <a:bodyPr/>
          <a:lstStyle/>
          <a:p>
            <a:r>
              <a:rPr lang="en-US" dirty="0"/>
              <a:t>Introduction</a:t>
            </a:r>
          </a:p>
        </p:txBody>
      </p:sp>
      <p:sp>
        <p:nvSpPr>
          <p:cNvPr id="5" name="Content Placeholder 4">
            <a:extLst>
              <a:ext uri="{FF2B5EF4-FFF2-40B4-BE49-F238E27FC236}">
                <a16:creationId xmlns:a16="http://schemas.microsoft.com/office/drawing/2014/main" id="{0FF655C2-15DA-46D4-9F26-FE97D9151513}"/>
              </a:ext>
            </a:extLst>
          </p:cNvPr>
          <p:cNvSpPr>
            <a:spLocks noGrp="1"/>
          </p:cNvSpPr>
          <p:nvPr>
            <p:ph idx="1"/>
          </p:nvPr>
        </p:nvSpPr>
        <p:spPr/>
        <p:txBody>
          <a:bodyPr/>
          <a:lstStyle/>
          <a:p>
            <a:r>
              <a:rPr lang="en-US" dirty="0"/>
              <a:t> Planning Principles associated with this discussion:</a:t>
            </a:r>
          </a:p>
        </p:txBody>
      </p:sp>
      <p:graphicFrame>
        <p:nvGraphicFramePr>
          <p:cNvPr id="6" name="Table 6">
            <a:extLst>
              <a:ext uri="{FF2B5EF4-FFF2-40B4-BE49-F238E27FC236}">
                <a16:creationId xmlns:a16="http://schemas.microsoft.com/office/drawing/2014/main" id="{345A9DF8-B47D-41FB-9C48-3F202ABD0C26}"/>
              </a:ext>
            </a:extLst>
          </p:cNvPr>
          <p:cNvGraphicFramePr>
            <a:graphicFrameLocks noGrp="1"/>
          </p:cNvGraphicFramePr>
          <p:nvPr>
            <p:extLst>
              <p:ext uri="{D42A27DB-BD31-4B8C-83A1-F6EECF244321}">
                <p14:modId xmlns:p14="http://schemas.microsoft.com/office/powerpoint/2010/main" val="485217361"/>
              </p:ext>
            </p:extLst>
          </p:nvPr>
        </p:nvGraphicFramePr>
        <p:xfrm>
          <a:off x="1440871" y="2308321"/>
          <a:ext cx="9714808" cy="3388360"/>
        </p:xfrm>
        <a:graphic>
          <a:graphicData uri="http://schemas.openxmlformats.org/drawingml/2006/table">
            <a:tbl>
              <a:tblPr firstRow="1" bandRow="1">
                <a:tableStyleId>{5C22544A-7EE6-4342-B048-85BDC9FD1C3A}</a:tableStyleId>
              </a:tblPr>
              <a:tblGrid>
                <a:gridCol w="471056">
                  <a:extLst>
                    <a:ext uri="{9D8B030D-6E8A-4147-A177-3AD203B41FA5}">
                      <a16:colId xmlns:a16="http://schemas.microsoft.com/office/drawing/2014/main" val="2390584125"/>
                    </a:ext>
                  </a:extLst>
                </a:gridCol>
                <a:gridCol w="7444509">
                  <a:extLst>
                    <a:ext uri="{9D8B030D-6E8A-4147-A177-3AD203B41FA5}">
                      <a16:colId xmlns:a16="http://schemas.microsoft.com/office/drawing/2014/main" val="3231362315"/>
                    </a:ext>
                  </a:extLst>
                </a:gridCol>
                <a:gridCol w="1799243">
                  <a:extLst>
                    <a:ext uri="{9D8B030D-6E8A-4147-A177-3AD203B41FA5}">
                      <a16:colId xmlns:a16="http://schemas.microsoft.com/office/drawing/2014/main" val="3798708732"/>
                    </a:ext>
                  </a:extLst>
                </a:gridCol>
              </a:tblGrid>
              <a:tr h="370840">
                <a:tc gridSpan="2">
                  <a:txBody>
                    <a:bodyPr/>
                    <a:lstStyle/>
                    <a:p>
                      <a:pPr algn="ctr"/>
                      <a:r>
                        <a:rPr lang="en-US" dirty="0"/>
                        <a:t>Planning Principles</a:t>
                      </a:r>
                    </a:p>
                  </a:txBody>
                  <a:tcPr/>
                </a:tc>
                <a:tc hMerge="1">
                  <a:txBody>
                    <a:bodyPr/>
                    <a:lstStyle/>
                    <a:p>
                      <a:endParaRPr lang="en-US" dirty="0"/>
                    </a:p>
                  </a:txBody>
                  <a:tcPr/>
                </a:tc>
                <a:tc>
                  <a:txBody>
                    <a:bodyPr/>
                    <a:lstStyle/>
                    <a:p>
                      <a:r>
                        <a:rPr lang="en-US" dirty="0"/>
                        <a:t>AVSP Section</a:t>
                      </a:r>
                    </a:p>
                  </a:txBody>
                  <a:tcPr/>
                </a:tc>
                <a:extLst>
                  <a:ext uri="{0D108BD9-81ED-4DB2-BD59-A6C34878D82A}">
                    <a16:rowId xmlns:a16="http://schemas.microsoft.com/office/drawing/2014/main" val="1654836725"/>
                  </a:ext>
                </a:extLst>
              </a:tr>
              <a:tr h="370840">
                <a:tc>
                  <a:txBody>
                    <a:bodyPr/>
                    <a:lstStyle/>
                    <a:p>
                      <a:r>
                        <a:rPr lang="en-US" dirty="0"/>
                        <a:t>4</a:t>
                      </a:r>
                    </a:p>
                  </a:txBody>
                  <a:tcPr/>
                </a:tc>
                <a:tc>
                  <a:txBody>
                    <a:bodyPr/>
                    <a:lstStyle/>
                    <a:p>
                      <a:r>
                        <a:rPr lang="en-US" sz="1800" kern="1200" dirty="0">
                          <a:solidFill>
                            <a:schemeClr val="dk1"/>
                          </a:solidFill>
                          <a:effectLst/>
                          <a:latin typeface="+mn-lt"/>
                          <a:ea typeface="+mn-ea"/>
                          <a:cs typeface="+mn-cs"/>
                        </a:rPr>
                        <a:t>Consider allowing mixed-use redevelopment of certain existing commercial properties, and/or relocating certain land uses and development density from the south side of Agoura Road to the north side to fulfill the vision of AVSP.</a:t>
                      </a:r>
                      <a:endParaRPr lang="en-US" dirty="0"/>
                    </a:p>
                  </a:txBody>
                  <a:tcPr/>
                </a:tc>
                <a:tc>
                  <a:txBody>
                    <a:bodyPr/>
                    <a:lstStyle/>
                    <a:p>
                      <a:pPr algn="ctr"/>
                      <a:r>
                        <a:rPr lang="en-US" dirty="0"/>
                        <a:t>Chapter 1, </a:t>
                      </a:r>
                    </a:p>
                    <a:p>
                      <a:pPr algn="ctr"/>
                      <a:r>
                        <a:rPr lang="en-US" dirty="0"/>
                        <a:t>pgs. 1-7 – 1-13</a:t>
                      </a:r>
                    </a:p>
                    <a:p>
                      <a:pPr algn="ctr"/>
                      <a:endParaRPr lang="en-US" dirty="0"/>
                    </a:p>
                    <a:p>
                      <a:pPr algn="ctr"/>
                      <a:r>
                        <a:rPr lang="en-US" dirty="0"/>
                        <a:t>Chapter 4</a:t>
                      </a:r>
                    </a:p>
                  </a:txBody>
                  <a:tcPr/>
                </a:tc>
                <a:extLst>
                  <a:ext uri="{0D108BD9-81ED-4DB2-BD59-A6C34878D82A}">
                    <a16:rowId xmlns:a16="http://schemas.microsoft.com/office/drawing/2014/main" val="3065537881"/>
                  </a:ext>
                </a:extLst>
              </a:tr>
              <a:tr h="370840">
                <a:tc>
                  <a:txBody>
                    <a:bodyPr/>
                    <a:lstStyle/>
                    <a:p>
                      <a:r>
                        <a:rPr lang="en-US" dirty="0"/>
                        <a:t>5</a:t>
                      </a:r>
                    </a:p>
                  </a:txBody>
                  <a:tcPr/>
                </a:tc>
                <a:tc>
                  <a:txBody>
                    <a:bodyPr/>
                    <a:lstStyle/>
                    <a:p>
                      <a:r>
                        <a:rPr lang="en-US" sz="1800" kern="1200" dirty="0">
                          <a:solidFill>
                            <a:schemeClr val="dk1"/>
                          </a:solidFill>
                          <a:effectLst/>
                          <a:latin typeface="+mn-lt"/>
                          <a:ea typeface="+mn-ea"/>
                          <a:cs typeface="+mn-cs"/>
                        </a:rPr>
                        <a:t>Coordinate with the City’s 6th Cycle Housing Element Update and ensure that AVSP provides the opportunity for the City to meet its Regional Housing Need Allocation established by the Department of HCD.</a:t>
                      </a:r>
                      <a:endParaRPr lang="en-US" dirty="0"/>
                    </a:p>
                  </a:txBody>
                  <a:tcPr/>
                </a:tc>
                <a:tc>
                  <a:txBody>
                    <a:bodyPr/>
                    <a:lstStyle/>
                    <a:p>
                      <a:pPr algn="ctr"/>
                      <a:r>
                        <a:rPr lang="en-US" dirty="0"/>
                        <a:t>N/A</a:t>
                      </a:r>
                    </a:p>
                  </a:txBody>
                  <a:tcPr/>
                </a:tc>
                <a:extLst>
                  <a:ext uri="{0D108BD9-81ED-4DB2-BD59-A6C34878D82A}">
                    <a16:rowId xmlns:a16="http://schemas.microsoft.com/office/drawing/2014/main" val="76674449"/>
                  </a:ext>
                </a:extLst>
              </a:tr>
              <a:tr h="370840">
                <a:tc>
                  <a:txBody>
                    <a:bodyPr/>
                    <a:lstStyle/>
                    <a:p>
                      <a:r>
                        <a:rPr lang="en-US" dirty="0"/>
                        <a:t>10</a:t>
                      </a:r>
                    </a:p>
                  </a:txBody>
                  <a:tcPr/>
                </a:tc>
                <a:tc>
                  <a:txBody>
                    <a:bodyPr/>
                    <a:lstStyle/>
                    <a:p>
                      <a:r>
                        <a:rPr lang="en-US" sz="1800" kern="1200" dirty="0">
                          <a:solidFill>
                            <a:schemeClr val="dk1"/>
                          </a:solidFill>
                          <a:effectLst/>
                          <a:latin typeface="+mn-lt"/>
                          <a:ea typeface="+mn-ea"/>
                          <a:cs typeface="+mn-cs"/>
                        </a:rPr>
                        <a:t>Consider allocating specific number of housing units per parcel, as opposed to per zone.</a:t>
                      </a:r>
                      <a:endParaRPr lang="en-US" dirty="0"/>
                    </a:p>
                  </a:txBody>
                  <a:tcPr/>
                </a:tc>
                <a:tc>
                  <a:txBody>
                    <a:bodyPr/>
                    <a:lstStyle/>
                    <a:p>
                      <a:pPr algn="ctr"/>
                      <a:r>
                        <a:rPr lang="en-US" dirty="0"/>
                        <a:t>Chapter 4</a:t>
                      </a:r>
                    </a:p>
                    <a:p>
                      <a:pPr algn="ctr"/>
                      <a:r>
                        <a:rPr lang="en-US" dirty="0"/>
                        <a:t>Pg. 4-43</a:t>
                      </a:r>
                    </a:p>
                    <a:p>
                      <a:pPr algn="ctr"/>
                      <a:r>
                        <a:rPr lang="en-US" dirty="0"/>
                        <a:t>Pg. 4-49</a:t>
                      </a:r>
                    </a:p>
                  </a:txBody>
                  <a:tcPr/>
                </a:tc>
                <a:extLst>
                  <a:ext uri="{0D108BD9-81ED-4DB2-BD59-A6C34878D82A}">
                    <a16:rowId xmlns:a16="http://schemas.microsoft.com/office/drawing/2014/main" val="3456860369"/>
                  </a:ext>
                </a:extLst>
              </a:tr>
            </a:tbl>
          </a:graphicData>
        </a:graphic>
      </p:graphicFrame>
    </p:spTree>
    <p:extLst>
      <p:ext uri="{BB962C8B-B14F-4D97-AF65-F5344CB8AC3E}">
        <p14:creationId xmlns:p14="http://schemas.microsoft.com/office/powerpoint/2010/main" val="102224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0172-A9EF-4CA0-B9ED-375C911B964A}"/>
              </a:ext>
            </a:extLst>
          </p:cNvPr>
          <p:cNvSpPr>
            <a:spLocks noGrp="1"/>
          </p:cNvSpPr>
          <p:nvPr>
            <p:ph type="title"/>
          </p:nvPr>
        </p:nvSpPr>
        <p:spPr>
          <a:xfrm>
            <a:off x="1097280" y="758952"/>
            <a:ext cx="10542270" cy="3566160"/>
          </a:xfrm>
        </p:spPr>
        <p:txBody>
          <a:bodyPr/>
          <a:lstStyle/>
          <a:p>
            <a:r>
              <a:rPr lang="en-US" dirty="0"/>
              <a:t>Housing Element Update</a:t>
            </a:r>
          </a:p>
        </p:txBody>
      </p:sp>
      <p:sp>
        <p:nvSpPr>
          <p:cNvPr id="3" name="Text Placeholder 2">
            <a:extLst>
              <a:ext uri="{FF2B5EF4-FFF2-40B4-BE49-F238E27FC236}">
                <a16:creationId xmlns:a16="http://schemas.microsoft.com/office/drawing/2014/main" id="{EA525749-356A-4BBC-A6DE-3F8A7D311182}"/>
              </a:ext>
            </a:extLst>
          </p:cNvPr>
          <p:cNvSpPr>
            <a:spLocks noGrp="1"/>
          </p:cNvSpPr>
          <p:nvPr>
            <p:ph type="body" idx="1"/>
          </p:nvPr>
        </p:nvSpPr>
        <p:spPr/>
        <p:txBody>
          <a:bodyPr/>
          <a:lstStyle/>
          <a:p>
            <a:r>
              <a:rPr lang="en-US" dirty="0"/>
              <a:t>Karen Warner, AICP</a:t>
            </a:r>
          </a:p>
        </p:txBody>
      </p:sp>
    </p:spTree>
    <p:extLst>
      <p:ext uri="{BB962C8B-B14F-4D97-AF65-F5344CB8AC3E}">
        <p14:creationId xmlns:p14="http://schemas.microsoft.com/office/powerpoint/2010/main" val="350824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982534" y="1004727"/>
            <a:ext cx="8229600" cy="666911"/>
          </a:xfrm>
        </p:spPr>
        <p:txBody>
          <a:bodyPr>
            <a:noAutofit/>
          </a:bodyPr>
          <a:lstStyle/>
          <a:p>
            <a:pPr algn="ctr"/>
            <a:r>
              <a:rPr lang="en-US" dirty="0">
                <a:cs typeface="Arial" pitchFamily="34" charset="0"/>
              </a:rPr>
              <a:t>General Plan Housing Element</a:t>
            </a:r>
          </a:p>
        </p:txBody>
      </p:sp>
      <p:sp>
        <p:nvSpPr>
          <p:cNvPr id="149507" name="Rectangle 3"/>
          <p:cNvSpPr>
            <a:spLocks noGrp="1" noChangeArrowheads="1"/>
          </p:cNvSpPr>
          <p:nvPr>
            <p:ph type="body" sz="half" idx="1"/>
          </p:nvPr>
        </p:nvSpPr>
        <p:spPr>
          <a:xfrm>
            <a:off x="979866" y="2016183"/>
            <a:ext cx="8784468" cy="5029200"/>
          </a:xfrm>
        </p:spPr>
        <p:txBody>
          <a:bodyPr>
            <a:normAutofit/>
          </a:bodyPr>
          <a:lstStyle/>
          <a:p>
            <a:pPr>
              <a:buFont typeface="Wingdings" panose="05000000000000000000" pitchFamily="2" charset="2"/>
              <a:buChar char="§"/>
            </a:pPr>
            <a:r>
              <a:rPr lang="en-US" sz="2400" dirty="0">
                <a:cs typeface="Arial" pitchFamily="34" charset="0"/>
              </a:rPr>
              <a:t>   Housing Element - requires cities to:</a:t>
            </a:r>
          </a:p>
          <a:p>
            <a:pPr marL="509588" indent="0">
              <a:spcBef>
                <a:spcPts val="0"/>
              </a:spcBef>
              <a:buNone/>
            </a:pPr>
            <a:r>
              <a:rPr lang="en-US" i="1" dirty="0">
                <a:solidFill>
                  <a:schemeClr val="accent1"/>
                </a:solidFill>
                <a:cs typeface="Arial" pitchFamily="34" charset="0"/>
              </a:rPr>
              <a:t>“adequately plan to meet existing and projected housing needs </a:t>
            </a:r>
          </a:p>
          <a:p>
            <a:pPr marL="509588" indent="0">
              <a:spcBef>
                <a:spcPts val="0"/>
              </a:spcBef>
              <a:spcAft>
                <a:spcPts val="1200"/>
              </a:spcAft>
              <a:buNone/>
            </a:pPr>
            <a:r>
              <a:rPr lang="en-US" i="1" dirty="0">
                <a:solidFill>
                  <a:schemeClr val="accent1"/>
                </a:solidFill>
                <a:cs typeface="Arial" pitchFamily="34" charset="0"/>
              </a:rPr>
              <a:t> of all economic segments of the community”</a:t>
            </a:r>
          </a:p>
          <a:p>
            <a:pPr>
              <a:buFont typeface="Wingdings" panose="05000000000000000000" pitchFamily="2" charset="2"/>
              <a:buChar char="§"/>
            </a:pPr>
            <a:r>
              <a:rPr lang="en-US" sz="2400" b="0" i="0" u="none" strike="noStrike" baseline="0" dirty="0">
                <a:solidFill>
                  <a:srgbClr val="000000"/>
                </a:solidFill>
              </a:rPr>
              <a:t>   Identifies Residential Site Capacity to Meet </a:t>
            </a:r>
            <a:r>
              <a:rPr lang="en-US" sz="2400" b="0" i="0" u="none" strike="noStrike" baseline="0" dirty="0">
                <a:solidFill>
                  <a:schemeClr val="accent1"/>
                </a:solidFill>
              </a:rPr>
              <a:t>RHNA Allocation</a:t>
            </a:r>
          </a:p>
          <a:p>
            <a:pPr marL="347663" indent="-347663">
              <a:buFont typeface="Wingdings" panose="05000000000000000000" pitchFamily="2" charset="2"/>
              <a:buChar char="§"/>
            </a:pPr>
            <a:r>
              <a:rPr lang="en-US" sz="2400" dirty="0">
                <a:solidFill>
                  <a:srgbClr val="000000"/>
                </a:solidFill>
              </a:rPr>
              <a:t>Past 2 Housing Elements have relied on </a:t>
            </a:r>
            <a:r>
              <a:rPr lang="en-US" sz="2400" b="0" i="0" u="none" strike="noStrike" baseline="0" dirty="0">
                <a:solidFill>
                  <a:schemeClr val="accent1"/>
                </a:solidFill>
              </a:rPr>
              <a:t>AVSP sites </a:t>
            </a:r>
            <a:r>
              <a:rPr lang="en-US" sz="2400" b="0" i="0" u="none" strike="noStrike" baseline="0" dirty="0">
                <a:solidFill>
                  <a:srgbClr val="000000"/>
                </a:solidFill>
              </a:rPr>
              <a:t>to address majority of RHNA</a:t>
            </a:r>
          </a:p>
          <a:p>
            <a:pPr>
              <a:spcAft>
                <a:spcPts val="1200"/>
              </a:spcAft>
              <a:buFont typeface="Wingdings" panose="05000000000000000000" pitchFamily="2" charset="2"/>
              <a:buChar char="§"/>
            </a:pPr>
            <a:r>
              <a:rPr lang="en-US" sz="2400" b="1" dirty="0">
                <a:cs typeface="Arial" pitchFamily="34" charset="0"/>
              </a:rPr>
              <a:t>    </a:t>
            </a:r>
            <a:r>
              <a:rPr lang="en-US" sz="2400" dirty="0">
                <a:cs typeface="Arial" pitchFamily="34" charset="0"/>
              </a:rPr>
              <a:t>Element required to be </a:t>
            </a:r>
            <a:r>
              <a:rPr lang="en-US" sz="2400" dirty="0">
                <a:solidFill>
                  <a:schemeClr val="accent1"/>
                </a:solidFill>
                <a:cs typeface="Arial" pitchFamily="34" charset="0"/>
              </a:rPr>
              <a:t>updated every 8 years  (2021-2029)</a:t>
            </a:r>
          </a:p>
          <a:p>
            <a:pPr>
              <a:buFont typeface="Wingdings" panose="05000000000000000000" pitchFamily="2" charset="2"/>
              <a:buChar char="§"/>
            </a:pPr>
            <a:r>
              <a:rPr lang="en-US" sz="2400" dirty="0">
                <a:cs typeface="Arial" pitchFamily="34" charset="0"/>
              </a:rPr>
              <a:t>    Element reviewed by </a:t>
            </a:r>
            <a:r>
              <a:rPr lang="en-US" sz="2400" dirty="0">
                <a:solidFill>
                  <a:schemeClr val="accent1"/>
                </a:solidFill>
                <a:cs typeface="Arial" pitchFamily="34" charset="0"/>
              </a:rPr>
              <a:t>State HCD </a:t>
            </a:r>
            <a:r>
              <a:rPr lang="en-US" sz="2400" dirty="0">
                <a:cs typeface="Arial" pitchFamily="34" charset="0"/>
              </a:rPr>
              <a:t>for compliance with State law</a:t>
            </a:r>
          </a:p>
        </p:txBody>
      </p:sp>
      <p:sp>
        <p:nvSpPr>
          <p:cNvPr id="5" name="Slide Number Placeholder 6"/>
          <p:cNvSpPr>
            <a:spLocks noGrp="1"/>
          </p:cNvSpPr>
          <p:nvPr>
            <p:ph type="sldNum" sz="quarter" idx="12"/>
          </p:nvPr>
        </p:nvSpPr>
        <p:spPr/>
        <p:txBody>
          <a:bodyPr/>
          <a:lstStyle/>
          <a:p>
            <a:fld id="{1E68CB04-3C3C-4470-8FFE-88A4E73140F5}" type="slidenum">
              <a:rPr lang="en-US" altLang="en-US"/>
              <a:pPr/>
              <a:t>9</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660771" y="2016183"/>
            <a:ext cx="1551363" cy="2409825"/>
          </a:xfrm>
          <a:prstGeom prst="rect">
            <a:avLst/>
          </a:prstGeom>
          <a:noFill/>
          <a:ln w="9525">
            <a:noFill/>
            <a:miter lim="800000"/>
            <a:headEnd/>
            <a:tailEnd/>
          </a:ln>
        </p:spPr>
      </p:pic>
    </p:spTree>
    <p:extLst>
      <p:ext uri="{BB962C8B-B14F-4D97-AF65-F5344CB8AC3E}">
        <p14:creationId xmlns:p14="http://schemas.microsoft.com/office/powerpoint/2010/main" val="1142562264"/>
      </p:ext>
    </p:extLst>
  </p:cSld>
  <p:clrMapOvr>
    <a:masterClrMapping/>
  </p:clrMapOvr>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783</TotalTime>
  <Words>2533</Words>
  <Application>Microsoft Office PowerPoint</Application>
  <PresentationFormat>Widescreen</PresentationFormat>
  <Paragraphs>464</Paragraphs>
  <Slides>36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Gill Sans MT</vt:lpstr>
      <vt:lpstr>Optimum</vt:lpstr>
      <vt:lpstr>Times New Roman</vt:lpstr>
      <vt:lpstr>Wingdings</vt:lpstr>
      <vt:lpstr>Retrospect</vt:lpstr>
      <vt:lpstr>PowerPoint Presentation</vt:lpstr>
      <vt:lpstr>PowerPoint Presentation</vt:lpstr>
      <vt:lpstr>What We Heard</vt:lpstr>
      <vt:lpstr>What We Heard</vt:lpstr>
      <vt:lpstr>Introduction</vt:lpstr>
      <vt:lpstr>Introduction</vt:lpstr>
      <vt:lpstr>Introduction</vt:lpstr>
      <vt:lpstr>Housing Element Update</vt:lpstr>
      <vt:lpstr>General Plan Housing Element</vt:lpstr>
      <vt:lpstr>Benefits of HCD Compliance</vt:lpstr>
      <vt:lpstr>The Housing Element Does Not:</vt:lpstr>
      <vt:lpstr>Questions?</vt:lpstr>
      <vt:lpstr>Setting the Table for RHNA</vt:lpstr>
      <vt:lpstr>Comparison of 5th and 6th RHNA Cycles</vt:lpstr>
      <vt:lpstr> </vt:lpstr>
      <vt:lpstr>No Net Loss Law (SB 166)</vt:lpstr>
      <vt:lpstr>2014-2021 Housing Element Sites Inventory</vt:lpstr>
      <vt:lpstr>2021-2029 Potential Housing Element Sites Inventory</vt:lpstr>
      <vt:lpstr>2021-2029 Potential Housing Element Sites Inventory</vt:lpstr>
      <vt:lpstr> </vt:lpstr>
      <vt:lpstr>Questions?</vt:lpstr>
      <vt:lpstr>Market Assessment</vt:lpstr>
      <vt:lpstr>Demand Projections Summary for Agoura Village</vt:lpstr>
      <vt:lpstr>Trade area assumptions</vt:lpstr>
      <vt:lpstr>Key assumptions affecting findings</vt:lpstr>
      <vt:lpstr>Market Positioning-retail</vt:lpstr>
      <vt:lpstr>Market Positioning-office/industrial</vt:lpstr>
      <vt:lpstr>Market Positioning-hotel</vt:lpstr>
      <vt:lpstr>Competitive position for development, communities on the 101 corridor </vt:lpstr>
      <vt:lpstr>Questions?</vt:lpstr>
      <vt:lpstr>CAG Recommendations</vt:lpstr>
      <vt:lpstr>CAG Recommendations</vt:lpstr>
      <vt:lpstr>CAG Recommendations</vt:lpstr>
      <vt:lpstr>CAG Recommendations</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Denice Thomas</dc:creator>
  <cp:lastModifiedBy>Amber Victoria</cp:lastModifiedBy>
  <cp:revision>282</cp:revision>
  <dcterms:created xsi:type="dcterms:W3CDTF">2021-01-12T16:55:01Z</dcterms:created>
  <dcterms:modified xsi:type="dcterms:W3CDTF">2021-04-21T15:50:47Z</dcterms:modified>
</cp:coreProperties>
</file>