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66"/>
  </p:notesMasterIdLst>
  <p:handoutMasterIdLst>
    <p:handoutMasterId r:id="rId67"/>
  </p:handoutMasterIdLst>
  <p:sldIdLst>
    <p:sldId id="496" r:id="rId2"/>
    <p:sldId id="408" r:id="rId3"/>
    <p:sldId id="413" r:id="rId4"/>
    <p:sldId id="409" r:id="rId5"/>
    <p:sldId id="414" r:id="rId6"/>
    <p:sldId id="396" r:id="rId7"/>
    <p:sldId id="397" r:id="rId8"/>
    <p:sldId id="398" r:id="rId9"/>
    <p:sldId id="399" r:id="rId10"/>
    <p:sldId id="415" r:id="rId11"/>
    <p:sldId id="400" r:id="rId12"/>
    <p:sldId id="401" r:id="rId13"/>
    <p:sldId id="402" r:id="rId14"/>
    <p:sldId id="403" r:id="rId15"/>
    <p:sldId id="404" r:id="rId16"/>
    <p:sldId id="405" r:id="rId17"/>
    <p:sldId id="406" r:id="rId18"/>
    <p:sldId id="407" r:id="rId19"/>
    <p:sldId id="416" r:id="rId20"/>
    <p:sldId id="417" r:id="rId21"/>
    <p:sldId id="453" r:id="rId22"/>
    <p:sldId id="454" r:id="rId23"/>
    <p:sldId id="455" r:id="rId24"/>
    <p:sldId id="456" r:id="rId25"/>
    <p:sldId id="457" r:id="rId26"/>
    <p:sldId id="458" r:id="rId27"/>
    <p:sldId id="495" r:id="rId28"/>
    <p:sldId id="459" r:id="rId29"/>
    <p:sldId id="494" r:id="rId30"/>
    <p:sldId id="460" r:id="rId31"/>
    <p:sldId id="493" r:id="rId32"/>
    <p:sldId id="461" r:id="rId33"/>
    <p:sldId id="492" r:id="rId34"/>
    <p:sldId id="462" r:id="rId35"/>
    <p:sldId id="463" r:id="rId36"/>
    <p:sldId id="491" r:id="rId37"/>
    <p:sldId id="464" r:id="rId38"/>
    <p:sldId id="490" r:id="rId39"/>
    <p:sldId id="465" r:id="rId40"/>
    <p:sldId id="489" r:id="rId41"/>
    <p:sldId id="466" r:id="rId42"/>
    <p:sldId id="488" r:id="rId43"/>
    <p:sldId id="467" r:id="rId44"/>
    <p:sldId id="487" r:id="rId45"/>
    <p:sldId id="468" r:id="rId46"/>
    <p:sldId id="486" r:id="rId47"/>
    <p:sldId id="469" r:id="rId48"/>
    <p:sldId id="485" r:id="rId49"/>
    <p:sldId id="470"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52" r:id="rId64"/>
    <p:sldId id="412"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ce Thomas" initials="DT" lastIdx="2" clrIdx="0">
    <p:extLst>
      <p:ext uri="{19B8F6BF-5375-455C-9EA6-DF929625EA0E}">
        <p15:presenceInfo xmlns:p15="http://schemas.microsoft.com/office/powerpoint/2012/main" userId="c8f31b1671290523" providerId="Windows Live"/>
      </p:ext>
    </p:extLst>
  </p:cmAuthor>
  <p:cmAuthor id="2" name="Wierschem, Lance D." initials="WLD" lastIdx="2" clrIdx="1">
    <p:extLst>
      <p:ext uri="{19B8F6BF-5375-455C-9EA6-DF929625EA0E}">
        <p15:presenceInfo xmlns:p15="http://schemas.microsoft.com/office/powerpoint/2012/main" userId="S::LDWierschem@rrmdesign.com::5e17f425-cb07-4b45-b107-32ac17c59938" providerId="AD"/>
      </p:ext>
    </p:extLst>
  </p:cmAuthor>
  <p:cmAuthor id="3" name="Allison Cook" initials="AC" lastIdx="1" clrIdx="2">
    <p:extLst>
      <p:ext uri="{19B8F6BF-5375-455C-9EA6-DF929625EA0E}">
        <p15:presenceInfo xmlns:p15="http://schemas.microsoft.com/office/powerpoint/2012/main" userId="S-1-5-21-171340406-1408041017-4547331-1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57" autoAdjust="0"/>
    <p:restoredTop sz="94660"/>
  </p:normalViewPr>
  <p:slideViewPr>
    <p:cSldViewPr snapToGrid="0">
      <p:cViewPr varScale="1">
        <p:scale>
          <a:sx n="83" d="100"/>
          <a:sy n="83" d="100"/>
        </p:scale>
        <p:origin x="96" y="528"/>
      </p:cViewPr>
      <p:guideLst/>
    </p:cSldViewPr>
  </p:slid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5-14T17:22:19.606" idx="1">
    <p:pos x="7680" y="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D1458-2C35-4F56-901B-599E90AB9F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7F64535-6926-4BA1-B084-C63E5F46CFCA}">
      <dgm:prSet phldrT="[Text]"/>
      <dgm:spPr>
        <a:solidFill>
          <a:schemeClr val="accent2"/>
        </a:solidFill>
      </dgm:spPr>
      <dgm:t>
        <a:bodyPr/>
        <a:lstStyle/>
        <a:p>
          <a:r>
            <a:rPr lang="en-US" b="1" dirty="0"/>
            <a:t>Land Use</a:t>
          </a:r>
        </a:p>
      </dgm:t>
    </dgm:pt>
    <dgm:pt modelId="{5F1E4DD8-176B-48A4-B467-2EFEF5FAD879}" type="parTrans" cxnId="{A5CE99AD-4133-40D5-A30D-1C57490A6F5B}">
      <dgm:prSet/>
      <dgm:spPr/>
      <dgm:t>
        <a:bodyPr/>
        <a:lstStyle/>
        <a:p>
          <a:endParaRPr lang="en-US"/>
        </a:p>
      </dgm:t>
    </dgm:pt>
    <dgm:pt modelId="{E12C89F5-682F-4431-BE6B-B3F978AE7779}" type="sibTrans" cxnId="{A5CE99AD-4133-40D5-A30D-1C57490A6F5B}">
      <dgm:prSet/>
      <dgm:spPr/>
      <dgm:t>
        <a:bodyPr/>
        <a:lstStyle/>
        <a:p>
          <a:endParaRPr lang="en-US"/>
        </a:p>
      </dgm:t>
    </dgm:pt>
    <dgm:pt modelId="{1605C727-EE6C-4F55-BCEE-86710F02393C}">
      <dgm:prSet phldrT="[Text]"/>
      <dgm:spPr>
        <a:solidFill>
          <a:schemeClr val="accent2"/>
        </a:solidFill>
      </dgm:spPr>
      <dgm:t>
        <a:bodyPr/>
        <a:lstStyle/>
        <a:p>
          <a:r>
            <a:rPr lang="en-US" b="1" dirty="0"/>
            <a:t>Circulation</a:t>
          </a:r>
        </a:p>
      </dgm:t>
    </dgm:pt>
    <dgm:pt modelId="{887F2AFB-FB1F-49B1-8FEB-A30D54147560}" type="parTrans" cxnId="{74A7975E-D692-42A3-9ECF-138993F5B17A}">
      <dgm:prSet/>
      <dgm:spPr/>
      <dgm:t>
        <a:bodyPr/>
        <a:lstStyle/>
        <a:p>
          <a:endParaRPr lang="en-US"/>
        </a:p>
      </dgm:t>
    </dgm:pt>
    <dgm:pt modelId="{F13F3873-2439-4DD3-BECD-B6537F6F5CFC}" type="sibTrans" cxnId="{74A7975E-D692-42A3-9ECF-138993F5B17A}">
      <dgm:prSet/>
      <dgm:spPr/>
      <dgm:t>
        <a:bodyPr/>
        <a:lstStyle/>
        <a:p>
          <a:endParaRPr lang="en-US"/>
        </a:p>
      </dgm:t>
    </dgm:pt>
    <dgm:pt modelId="{DB0B80CF-31FE-4D3F-8B8A-B505BD763028}">
      <dgm:prSet phldrT="[Text]"/>
      <dgm:spPr>
        <a:solidFill>
          <a:schemeClr val="accent2"/>
        </a:solidFill>
      </dgm:spPr>
      <dgm:t>
        <a:bodyPr/>
        <a:lstStyle/>
        <a:p>
          <a:r>
            <a:rPr lang="en-US" b="1" dirty="0"/>
            <a:t>Safety</a:t>
          </a:r>
        </a:p>
      </dgm:t>
    </dgm:pt>
    <dgm:pt modelId="{306FE44D-19B9-4CC4-BAFD-987EC09DF449}" type="parTrans" cxnId="{789FC604-6F2A-4A15-ABF7-A6A366656F55}">
      <dgm:prSet/>
      <dgm:spPr/>
      <dgm:t>
        <a:bodyPr/>
        <a:lstStyle/>
        <a:p>
          <a:endParaRPr lang="en-US"/>
        </a:p>
      </dgm:t>
    </dgm:pt>
    <dgm:pt modelId="{665B5B11-BB81-4786-B283-E5041F1B585D}" type="sibTrans" cxnId="{789FC604-6F2A-4A15-ABF7-A6A366656F55}">
      <dgm:prSet/>
      <dgm:spPr/>
      <dgm:t>
        <a:bodyPr/>
        <a:lstStyle/>
        <a:p>
          <a:endParaRPr lang="en-US"/>
        </a:p>
      </dgm:t>
    </dgm:pt>
    <dgm:pt modelId="{7B186A2A-2753-4B6C-83B0-5AB9504AD122}">
      <dgm:prSet phldrT="[Text]"/>
      <dgm:spPr>
        <a:solidFill>
          <a:schemeClr val="accent2"/>
        </a:solidFill>
      </dgm:spPr>
      <dgm:t>
        <a:bodyPr/>
        <a:lstStyle/>
        <a:p>
          <a:r>
            <a:rPr lang="en-US" b="1" dirty="0"/>
            <a:t>Open Space</a:t>
          </a:r>
        </a:p>
      </dgm:t>
    </dgm:pt>
    <dgm:pt modelId="{6AB0123D-3114-45C0-BB4F-147B2DEE87A4}" type="parTrans" cxnId="{288397B8-42B0-4846-9A31-B5140B0EAE11}">
      <dgm:prSet/>
      <dgm:spPr/>
      <dgm:t>
        <a:bodyPr/>
        <a:lstStyle/>
        <a:p>
          <a:endParaRPr lang="en-US"/>
        </a:p>
      </dgm:t>
    </dgm:pt>
    <dgm:pt modelId="{F809D030-48D3-4D8B-9591-AAB6BF313012}" type="sibTrans" cxnId="{288397B8-42B0-4846-9A31-B5140B0EAE11}">
      <dgm:prSet/>
      <dgm:spPr/>
      <dgm:t>
        <a:bodyPr/>
        <a:lstStyle/>
        <a:p>
          <a:endParaRPr lang="en-US"/>
        </a:p>
      </dgm:t>
    </dgm:pt>
    <dgm:pt modelId="{52423A75-E486-465A-BEE5-74916D772880}">
      <dgm:prSet phldrT="[Text]"/>
      <dgm:spPr>
        <a:solidFill>
          <a:schemeClr val="accent2"/>
        </a:solidFill>
      </dgm:spPr>
      <dgm:t>
        <a:bodyPr/>
        <a:lstStyle/>
        <a:p>
          <a:r>
            <a:rPr lang="en-US" b="1" dirty="0"/>
            <a:t>Conservation</a:t>
          </a:r>
        </a:p>
      </dgm:t>
    </dgm:pt>
    <dgm:pt modelId="{776722F2-0EA6-4D6B-BA25-9630A732839C}" type="parTrans" cxnId="{7177551D-0049-4960-B4F7-C7722D29CC57}">
      <dgm:prSet/>
      <dgm:spPr/>
      <dgm:t>
        <a:bodyPr/>
        <a:lstStyle/>
        <a:p>
          <a:endParaRPr lang="en-US"/>
        </a:p>
      </dgm:t>
    </dgm:pt>
    <dgm:pt modelId="{68310FFE-3F78-4FAC-ACD1-C486EC58620F}" type="sibTrans" cxnId="{7177551D-0049-4960-B4F7-C7722D29CC57}">
      <dgm:prSet/>
      <dgm:spPr/>
      <dgm:t>
        <a:bodyPr/>
        <a:lstStyle/>
        <a:p>
          <a:endParaRPr lang="en-US"/>
        </a:p>
      </dgm:t>
    </dgm:pt>
    <dgm:pt modelId="{D5F31054-7CD7-45CF-B48B-486200D0DA63}">
      <dgm:prSet phldrT="[Text]"/>
      <dgm:spPr>
        <a:solidFill>
          <a:schemeClr val="accent2"/>
        </a:solidFill>
      </dgm:spPr>
      <dgm:t>
        <a:bodyPr/>
        <a:lstStyle/>
        <a:p>
          <a:r>
            <a:rPr lang="en-US" b="1" dirty="0"/>
            <a:t>Noise</a:t>
          </a:r>
        </a:p>
      </dgm:t>
    </dgm:pt>
    <dgm:pt modelId="{8AE710E4-9894-4EDC-AC24-4EEF138B7547}" type="parTrans" cxnId="{CC7A245E-6530-470C-8A3C-EB2E42C2E9E9}">
      <dgm:prSet/>
      <dgm:spPr/>
      <dgm:t>
        <a:bodyPr/>
        <a:lstStyle/>
        <a:p>
          <a:endParaRPr lang="en-US"/>
        </a:p>
      </dgm:t>
    </dgm:pt>
    <dgm:pt modelId="{CFC08465-7D8F-421C-AFDA-BA46C11F45A2}" type="sibTrans" cxnId="{CC7A245E-6530-470C-8A3C-EB2E42C2E9E9}">
      <dgm:prSet/>
      <dgm:spPr/>
      <dgm:t>
        <a:bodyPr/>
        <a:lstStyle/>
        <a:p>
          <a:endParaRPr lang="en-US"/>
        </a:p>
      </dgm:t>
    </dgm:pt>
    <dgm:pt modelId="{CF841FF7-843F-4D74-866D-56DD69A972EB}">
      <dgm:prSet phldrT="[Text]"/>
      <dgm:spPr>
        <a:solidFill>
          <a:schemeClr val="accent2"/>
        </a:solidFill>
      </dgm:spPr>
      <dgm:t>
        <a:bodyPr/>
        <a:lstStyle/>
        <a:p>
          <a:r>
            <a:rPr lang="en-US" b="1" dirty="0"/>
            <a:t>Housing</a:t>
          </a:r>
        </a:p>
      </dgm:t>
    </dgm:pt>
    <dgm:pt modelId="{8B337889-B156-450B-B2FA-E0A08661B0F4}" type="parTrans" cxnId="{67D67AC6-58F9-46EA-939F-1EE5756B082C}">
      <dgm:prSet/>
      <dgm:spPr/>
      <dgm:t>
        <a:bodyPr/>
        <a:lstStyle/>
        <a:p>
          <a:endParaRPr lang="en-US"/>
        </a:p>
      </dgm:t>
    </dgm:pt>
    <dgm:pt modelId="{9E894E45-3A07-4644-A78A-AD1401E8EC10}" type="sibTrans" cxnId="{67D67AC6-58F9-46EA-939F-1EE5756B082C}">
      <dgm:prSet/>
      <dgm:spPr/>
      <dgm:t>
        <a:bodyPr/>
        <a:lstStyle/>
        <a:p>
          <a:endParaRPr lang="en-US"/>
        </a:p>
      </dgm:t>
    </dgm:pt>
    <dgm:pt modelId="{2C463E67-AC9C-4D20-B79D-DDF7B8C0B909}" type="pres">
      <dgm:prSet presAssocID="{3AFD1458-2C35-4F56-901B-599E90AB9F72}" presName="diagram" presStyleCnt="0">
        <dgm:presLayoutVars>
          <dgm:dir/>
          <dgm:resizeHandles val="exact"/>
        </dgm:presLayoutVars>
      </dgm:prSet>
      <dgm:spPr/>
      <dgm:t>
        <a:bodyPr/>
        <a:lstStyle/>
        <a:p>
          <a:endParaRPr lang="en-US"/>
        </a:p>
      </dgm:t>
    </dgm:pt>
    <dgm:pt modelId="{279F5E48-0E22-4CD8-96DD-DD0335E32788}" type="pres">
      <dgm:prSet presAssocID="{E7F64535-6926-4BA1-B084-C63E5F46CFCA}" presName="node" presStyleLbl="node1" presStyleIdx="0" presStyleCnt="7" custScaleX="74620">
        <dgm:presLayoutVars>
          <dgm:bulletEnabled val="1"/>
        </dgm:presLayoutVars>
      </dgm:prSet>
      <dgm:spPr/>
      <dgm:t>
        <a:bodyPr/>
        <a:lstStyle/>
        <a:p>
          <a:endParaRPr lang="en-US"/>
        </a:p>
      </dgm:t>
    </dgm:pt>
    <dgm:pt modelId="{3DA13039-7BF6-406D-B9F1-BCA04CD67595}" type="pres">
      <dgm:prSet presAssocID="{E12C89F5-682F-4431-BE6B-B3F978AE7779}" presName="sibTrans" presStyleCnt="0"/>
      <dgm:spPr/>
    </dgm:pt>
    <dgm:pt modelId="{DD71A8E3-074B-48A8-9F8D-B817D4B85CA2}" type="pres">
      <dgm:prSet presAssocID="{1605C727-EE6C-4F55-BCEE-86710F02393C}" presName="node" presStyleLbl="node1" presStyleIdx="1" presStyleCnt="7" custScaleX="76307">
        <dgm:presLayoutVars>
          <dgm:bulletEnabled val="1"/>
        </dgm:presLayoutVars>
      </dgm:prSet>
      <dgm:spPr/>
      <dgm:t>
        <a:bodyPr/>
        <a:lstStyle/>
        <a:p>
          <a:endParaRPr lang="en-US"/>
        </a:p>
      </dgm:t>
    </dgm:pt>
    <dgm:pt modelId="{5EE57B04-2F4B-47EC-BF8F-D78F961AE498}" type="pres">
      <dgm:prSet presAssocID="{F13F3873-2439-4DD3-BECD-B6537F6F5CFC}" presName="sibTrans" presStyleCnt="0"/>
      <dgm:spPr/>
    </dgm:pt>
    <dgm:pt modelId="{96470A8C-7F80-474B-9F5E-E114250B3031}" type="pres">
      <dgm:prSet presAssocID="{DB0B80CF-31FE-4D3F-8B8A-B505BD763028}" presName="node" presStyleLbl="node1" presStyleIdx="2" presStyleCnt="7" custScaleX="71408">
        <dgm:presLayoutVars>
          <dgm:bulletEnabled val="1"/>
        </dgm:presLayoutVars>
      </dgm:prSet>
      <dgm:spPr/>
      <dgm:t>
        <a:bodyPr/>
        <a:lstStyle/>
        <a:p>
          <a:endParaRPr lang="en-US"/>
        </a:p>
      </dgm:t>
    </dgm:pt>
    <dgm:pt modelId="{B9335021-6693-4BE9-868C-9D45EB59F32C}" type="pres">
      <dgm:prSet presAssocID="{665B5B11-BB81-4786-B283-E5041F1B585D}" presName="sibTrans" presStyleCnt="0"/>
      <dgm:spPr/>
    </dgm:pt>
    <dgm:pt modelId="{19C98710-8701-4B8D-BFCB-16430D9F417A}" type="pres">
      <dgm:prSet presAssocID="{7B186A2A-2753-4B6C-83B0-5AB9504AD122}" presName="node" presStyleLbl="node1" presStyleIdx="3" presStyleCnt="7" custScaleX="73275">
        <dgm:presLayoutVars>
          <dgm:bulletEnabled val="1"/>
        </dgm:presLayoutVars>
      </dgm:prSet>
      <dgm:spPr/>
      <dgm:t>
        <a:bodyPr/>
        <a:lstStyle/>
        <a:p>
          <a:endParaRPr lang="en-US"/>
        </a:p>
      </dgm:t>
    </dgm:pt>
    <dgm:pt modelId="{22ADEAE2-6E8B-48F0-82D0-4B7718795D4C}" type="pres">
      <dgm:prSet presAssocID="{F809D030-48D3-4D8B-9591-AAB6BF313012}" presName="sibTrans" presStyleCnt="0"/>
      <dgm:spPr/>
    </dgm:pt>
    <dgm:pt modelId="{920F8943-3263-4136-91EE-DCF1FDC57756}" type="pres">
      <dgm:prSet presAssocID="{52423A75-E486-465A-BEE5-74916D772880}" presName="node" presStyleLbl="node1" presStyleIdx="4" presStyleCnt="7" custScaleX="71250">
        <dgm:presLayoutVars>
          <dgm:bulletEnabled val="1"/>
        </dgm:presLayoutVars>
      </dgm:prSet>
      <dgm:spPr/>
      <dgm:t>
        <a:bodyPr/>
        <a:lstStyle/>
        <a:p>
          <a:endParaRPr lang="en-US"/>
        </a:p>
      </dgm:t>
    </dgm:pt>
    <dgm:pt modelId="{489A4491-6F0F-4FB5-AD58-75E3149EEE5C}" type="pres">
      <dgm:prSet presAssocID="{68310FFE-3F78-4FAC-ACD1-C486EC58620F}" presName="sibTrans" presStyleCnt="0"/>
      <dgm:spPr/>
    </dgm:pt>
    <dgm:pt modelId="{39F3C7F0-5F94-474E-9723-A98613574ACD}" type="pres">
      <dgm:prSet presAssocID="{D5F31054-7CD7-45CF-B48B-486200D0DA63}" presName="node" presStyleLbl="node1" presStyleIdx="5" presStyleCnt="7" custScaleX="71250">
        <dgm:presLayoutVars>
          <dgm:bulletEnabled val="1"/>
        </dgm:presLayoutVars>
      </dgm:prSet>
      <dgm:spPr/>
      <dgm:t>
        <a:bodyPr/>
        <a:lstStyle/>
        <a:p>
          <a:endParaRPr lang="en-US"/>
        </a:p>
      </dgm:t>
    </dgm:pt>
    <dgm:pt modelId="{9EF40867-78DD-4175-9D22-AA472AEC033B}" type="pres">
      <dgm:prSet presAssocID="{CFC08465-7D8F-421C-AFDA-BA46C11F45A2}" presName="sibTrans" presStyleCnt="0"/>
      <dgm:spPr/>
    </dgm:pt>
    <dgm:pt modelId="{60042789-9464-4D09-AB60-752A50046EB4}" type="pres">
      <dgm:prSet presAssocID="{CF841FF7-843F-4D74-866D-56DD69A972EB}" presName="node" presStyleLbl="node1" presStyleIdx="6" presStyleCnt="7" custScaleX="71250">
        <dgm:presLayoutVars>
          <dgm:bulletEnabled val="1"/>
        </dgm:presLayoutVars>
      </dgm:prSet>
      <dgm:spPr/>
      <dgm:t>
        <a:bodyPr/>
        <a:lstStyle/>
        <a:p>
          <a:endParaRPr lang="en-US"/>
        </a:p>
      </dgm:t>
    </dgm:pt>
  </dgm:ptLst>
  <dgm:cxnLst>
    <dgm:cxn modelId="{288397B8-42B0-4846-9A31-B5140B0EAE11}" srcId="{3AFD1458-2C35-4F56-901B-599E90AB9F72}" destId="{7B186A2A-2753-4B6C-83B0-5AB9504AD122}" srcOrd="3" destOrd="0" parTransId="{6AB0123D-3114-45C0-BB4F-147B2DEE87A4}" sibTransId="{F809D030-48D3-4D8B-9591-AAB6BF313012}"/>
    <dgm:cxn modelId="{CBAEE230-E861-4485-8B4B-D7641228BA68}" type="presOf" srcId="{DB0B80CF-31FE-4D3F-8B8A-B505BD763028}" destId="{96470A8C-7F80-474B-9F5E-E114250B3031}" srcOrd="0" destOrd="0" presId="urn:microsoft.com/office/officeart/2005/8/layout/default"/>
    <dgm:cxn modelId="{A5A35545-C63F-446D-B61A-EC4AD73873F1}" type="presOf" srcId="{52423A75-E486-465A-BEE5-74916D772880}" destId="{920F8943-3263-4136-91EE-DCF1FDC57756}" srcOrd="0" destOrd="0" presId="urn:microsoft.com/office/officeart/2005/8/layout/default"/>
    <dgm:cxn modelId="{74A7975E-D692-42A3-9ECF-138993F5B17A}" srcId="{3AFD1458-2C35-4F56-901B-599E90AB9F72}" destId="{1605C727-EE6C-4F55-BCEE-86710F02393C}" srcOrd="1" destOrd="0" parTransId="{887F2AFB-FB1F-49B1-8FEB-A30D54147560}" sibTransId="{F13F3873-2439-4DD3-BECD-B6537F6F5CFC}"/>
    <dgm:cxn modelId="{CBCE6846-D9DA-4F59-A479-FC478B082F95}" type="presOf" srcId="{E7F64535-6926-4BA1-B084-C63E5F46CFCA}" destId="{279F5E48-0E22-4CD8-96DD-DD0335E32788}" srcOrd="0" destOrd="0" presId="urn:microsoft.com/office/officeart/2005/8/layout/default"/>
    <dgm:cxn modelId="{E33B70DE-FBAB-4E9B-9266-C30F149FC2FC}" type="presOf" srcId="{CF841FF7-843F-4D74-866D-56DD69A972EB}" destId="{60042789-9464-4D09-AB60-752A50046EB4}" srcOrd="0" destOrd="0" presId="urn:microsoft.com/office/officeart/2005/8/layout/default"/>
    <dgm:cxn modelId="{E2549D21-0AF8-48B4-BB95-6AE00F67F4C6}" type="presOf" srcId="{3AFD1458-2C35-4F56-901B-599E90AB9F72}" destId="{2C463E67-AC9C-4D20-B79D-DDF7B8C0B909}" srcOrd="0" destOrd="0" presId="urn:microsoft.com/office/officeart/2005/8/layout/default"/>
    <dgm:cxn modelId="{B6334111-ECAB-4128-8356-099BAF6CE37E}" type="presOf" srcId="{D5F31054-7CD7-45CF-B48B-486200D0DA63}" destId="{39F3C7F0-5F94-474E-9723-A98613574ACD}" srcOrd="0" destOrd="0" presId="urn:microsoft.com/office/officeart/2005/8/layout/default"/>
    <dgm:cxn modelId="{2ECB1453-DF99-4413-956D-9A170293167E}" type="presOf" srcId="{7B186A2A-2753-4B6C-83B0-5AB9504AD122}" destId="{19C98710-8701-4B8D-BFCB-16430D9F417A}" srcOrd="0" destOrd="0" presId="urn:microsoft.com/office/officeart/2005/8/layout/default"/>
    <dgm:cxn modelId="{789FC604-6F2A-4A15-ABF7-A6A366656F55}" srcId="{3AFD1458-2C35-4F56-901B-599E90AB9F72}" destId="{DB0B80CF-31FE-4D3F-8B8A-B505BD763028}" srcOrd="2" destOrd="0" parTransId="{306FE44D-19B9-4CC4-BAFD-987EC09DF449}" sibTransId="{665B5B11-BB81-4786-B283-E5041F1B585D}"/>
    <dgm:cxn modelId="{0659A72A-9795-4CB7-BF8E-32518B2ACDE4}" type="presOf" srcId="{1605C727-EE6C-4F55-BCEE-86710F02393C}" destId="{DD71A8E3-074B-48A8-9F8D-B817D4B85CA2}" srcOrd="0" destOrd="0" presId="urn:microsoft.com/office/officeart/2005/8/layout/default"/>
    <dgm:cxn modelId="{A5CE99AD-4133-40D5-A30D-1C57490A6F5B}" srcId="{3AFD1458-2C35-4F56-901B-599E90AB9F72}" destId="{E7F64535-6926-4BA1-B084-C63E5F46CFCA}" srcOrd="0" destOrd="0" parTransId="{5F1E4DD8-176B-48A4-B467-2EFEF5FAD879}" sibTransId="{E12C89F5-682F-4431-BE6B-B3F978AE7779}"/>
    <dgm:cxn modelId="{67D67AC6-58F9-46EA-939F-1EE5756B082C}" srcId="{3AFD1458-2C35-4F56-901B-599E90AB9F72}" destId="{CF841FF7-843F-4D74-866D-56DD69A972EB}" srcOrd="6" destOrd="0" parTransId="{8B337889-B156-450B-B2FA-E0A08661B0F4}" sibTransId="{9E894E45-3A07-4644-A78A-AD1401E8EC10}"/>
    <dgm:cxn modelId="{7177551D-0049-4960-B4F7-C7722D29CC57}" srcId="{3AFD1458-2C35-4F56-901B-599E90AB9F72}" destId="{52423A75-E486-465A-BEE5-74916D772880}" srcOrd="4" destOrd="0" parTransId="{776722F2-0EA6-4D6B-BA25-9630A732839C}" sibTransId="{68310FFE-3F78-4FAC-ACD1-C486EC58620F}"/>
    <dgm:cxn modelId="{CC7A245E-6530-470C-8A3C-EB2E42C2E9E9}" srcId="{3AFD1458-2C35-4F56-901B-599E90AB9F72}" destId="{D5F31054-7CD7-45CF-B48B-486200D0DA63}" srcOrd="5" destOrd="0" parTransId="{8AE710E4-9894-4EDC-AC24-4EEF138B7547}" sibTransId="{CFC08465-7D8F-421C-AFDA-BA46C11F45A2}"/>
    <dgm:cxn modelId="{DF1023BA-8F9B-400D-AED6-0242ABD81625}" type="presParOf" srcId="{2C463E67-AC9C-4D20-B79D-DDF7B8C0B909}" destId="{279F5E48-0E22-4CD8-96DD-DD0335E32788}" srcOrd="0" destOrd="0" presId="urn:microsoft.com/office/officeart/2005/8/layout/default"/>
    <dgm:cxn modelId="{5EE7CDC4-B556-45EE-8F0A-9B90E9D5623B}" type="presParOf" srcId="{2C463E67-AC9C-4D20-B79D-DDF7B8C0B909}" destId="{3DA13039-7BF6-406D-B9F1-BCA04CD67595}" srcOrd="1" destOrd="0" presId="urn:microsoft.com/office/officeart/2005/8/layout/default"/>
    <dgm:cxn modelId="{A2423846-E6C9-4E17-9CFC-8863634FC029}" type="presParOf" srcId="{2C463E67-AC9C-4D20-B79D-DDF7B8C0B909}" destId="{DD71A8E3-074B-48A8-9F8D-B817D4B85CA2}" srcOrd="2" destOrd="0" presId="urn:microsoft.com/office/officeart/2005/8/layout/default"/>
    <dgm:cxn modelId="{B42B9C58-4862-4491-BD38-45EA5E7C295B}" type="presParOf" srcId="{2C463E67-AC9C-4D20-B79D-DDF7B8C0B909}" destId="{5EE57B04-2F4B-47EC-BF8F-D78F961AE498}" srcOrd="3" destOrd="0" presId="urn:microsoft.com/office/officeart/2005/8/layout/default"/>
    <dgm:cxn modelId="{67A9DC6A-75DE-40C6-AF15-AB80D651B552}" type="presParOf" srcId="{2C463E67-AC9C-4D20-B79D-DDF7B8C0B909}" destId="{96470A8C-7F80-474B-9F5E-E114250B3031}" srcOrd="4" destOrd="0" presId="urn:microsoft.com/office/officeart/2005/8/layout/default"/>
    <dgm:cxn modelId="{570A7887-3C90-4BF6-8729-CF89188A33BC}" type="presParOf" srcId="{2C463E67-AC9C-4D20-B79D-DDF7B8C0B909}" destId="{B9335021-6693-4BE9-868C-9D45EB59F32C}" srcOrd="5" destOrd="0" presId="urn:microsoft.com/office/officeart/2005/8/layout/default"/>
    <dgm:cxn modelId="{184AA434-AC80-45C7-ADEA-8831F9313DE9}" type="presParOf" srcId="{2C463E67-AC9C-4D20-B79D-DDF7B8C0B909}" destId="{19C98710-8701-4B8D-BFCB-16430D9F417A}" srcOrd="6" destOrd="0" presId="urn:microsoft.com/office/officeart/2005/8/layout/default"/>
    <dgm:cxn modelId="{B8CA7A58-EFB6-491A-B666-EF5155E07FE6}" type="presParOf" srcId="{2C463E67-AC9C-4D20-B79D-DDF7B8C0B909}" destId="{22ADEAE2-6E8B-48F0-82D0-4B7718795D4C}" srcOrd="7" destOrd="0" presId="urn:microsoft.com/office/officeart/2005/8/layout/default"/>
    <dgm:cxn modelId="{D45E05C7-0B48-4595-B08E-A503EE64A881}" type="presParOf" srcId="{2C463E67-AC9C-4D20-B79D-DDF7B8C0B909}" destId="{920F8943-3263-4136-91EE-DCF1FDC57756}" srcOrd="8" destOrd="0" presId="urn:microsoft.com/office/officeart/2005/8/layout/default"/>
    <dgm:cxn modelId="{41C733CD-2BAE-4A12-98A8-E00E3D360620}" type="presParOf" srcId="{2C463E67-AC9C-4D20-B79D-DDF7B8C0B909}" destId="{489A4491-6F0F-4FB5-AD58-75E3149EEE5C}" srcOrd="9" destOrd="0" presId="urn:microsoft.com/office/officeart/2005/8/layout/default"/>
    <dgm:cxn modelId="{EB89F8C3-8988-49E4-AFD9-4985365EF637}" type="presParOf" srcId="{2C463E67-AC9C-4D20-B79D-DDF7B8C0B909}" destId="{39F3C7F0-5F94-474E-9723-A98613574ACD}" srcOrd="10" destOrd="0" presId="urn:microsoft.com/office/officeart/2005/8/layout/default"/>
    <dgm:cxn modelId="{0D29DB63-1F23-438A-BB19-E447BEFD0C91}" type="presParOf" srcId="{2C463E67-AC9C-4D20-B79D-DDF7B8C0B909}" destId="{9EF40867-78DD-4175-9D22-AA472AEC033B}" srcOrd="11" destOrd="0" presId="urn:microsoft.com/office/officeart/2005/8/layout/default"/>
    <dgm:cxn modelId="{2B1EE55B-6B30-4F1D-AB90-C22694053B54}" type="presParOf" srcId="{2C463E67-AC9C-4D20-B79D-DDF7B8C0B909}" destId="{60042789-9464-4D09-AB60-752A50046EB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7CFC3-ADBB-44B4-907F-551A48119529}" type="doc">
      <dgm:prSet loTypeId="urn:microsoft.com/office/officeart/2005/8/layout/matrix1" loCatId="matrix" qsTypeId="urn:microsoft.com/office/officeart/2005/8/quickstyle/simple1" qsCatId="simple" csTypeId="urn:microsoft.com/office/officeart/2005/8/colors/accent1_2" csCatId="accent1"/>
      <dgm:spPr/>
      <dgm:t>
        <a:bodyPr/>
        <a:lstStyle/>
        <a:p>
          <a:endParaRPr lang="en-US"/>
        </a:p>
      </dgm:t>
    </dgm:pt>
    <dgm:pt modelId="{23F23514-8493-4E8A-B007-E2A90A913E33}" type="pres">
      <dgm:prSet presAssocID="{F5B7CFC3-ADBB-44B4-907F-551A48119529}" presName="diagram" presStyleCnt="0">
        <dgm:presLayoutVars>
          <dgm:chMax val="1"/>
          <dgm:dir/>
          <dgm:animLvl val="ctr"/>
          <dgm:resizeHandles val="exact"/>
        </dgm:presLayoutVars>
      </dgm:prSet>
      <dgm:spPr/>
      <dgm:t>
        <a:bodyPr/>
        <a:lstStyle/>
        <a:p>
          <a:endParaRPr lang="en-US"/>
        </a:p>
      </dgm:t>
    </dgm:pt>
  </dgm:ptLst>
  <dgm:cxnLst>
    <dgm:cxn modelId="{EB712999-090D-42C1-A7A8-828725AE954A}" type="presOf" srcId="{F5B7CFC3-ADBB-44B4-907F-551A48119529}" destId="{23F23514-8493-4E8A-B007-E2A90A913E33}" srcOrd="0"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6964A1-4BD1-47B1-B651-43FB4F4B72C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819021D-BD28-48CA-B643-1831191B257C}">
      <dgm:prSet phldrT="[Text]"/>
      <dgm:spPr/>
      <dgm:t>
        <a:bodyPr/>
        <a:lstStyle/>
        <a:p>
          <a:r>
            <a:rPr lang="en-US" b="1" dirty="0"/>
            <a:t>General Plan</a:t>
          </a:r>
        </a:p>
      </dgm:t>
    </dgm:pt>
    <dgm:pt modelId="{376C00DA-C586-4973-B7A5-884CB3BC647B}" type="parTrans" cxnId="{0715169E-4CB7-445A-9BD7-86887EB11730}">
      <dgm:prSet/>
      <dgm:spPr/>
      <dgm:t>
        <a:bodyPr/>
        <a:lstStyle/>
        <a:p>
          <a:endParaRPr lang="en-US"/>
        </a:p>
      </dgm:t>
    </dgm:pt>
    <dgm:pt modelId="{B71D8BB8-3DAA-4A1C-8675-EC8A69C484EC}" type="sibTrans" cxnId="{0715169E-4CB7-445A-9BD7-86887EB11730}">
      <dgm:prSet/>
      <dgm:spPr/>
      <dgm:t>
        <a:bodyPr/>
        <a:lstStyle/>
        <a:p>
          <a:endParaRPr lang="en-US"/>
        </a:p>
      </dgm:t>
    </dgm:pt>
    <dgm:pt modelId="{D538F0AE-6965-4F50-BB07-A19BBEF46586}">
      <dgm:prSet phldrT="[Text]"/>
      <dgm:spPr>
        <a:solidFill>
          <a:schemeClr val="accent2"/>
        </a:solidFill>
      </dgm:spPr>
      <dgm:t>
        <a:bodyPr/>
        <a:lstStyle/>
        <a:p>
          <a:r>
            <a:rPr lang="en-US" b="1" dirty="0"/>
            <a:t>Housing Element</a:t>
          </a:r>
        </a:p>
      </dgm:t>
    </dgm:pt>
    <dgm:pt modelId="{FAE45215-0DB7-4803-BFE9-EDF8613D785B}" type="parTrans" cxnId="{D91C47AE-2A31-415B-97D0-9C12D5D0A211}">
      <dgm:prSet/>
      <dgm:spPr/>
      <dgm:t>
        <a:bodyPr/>
        <a:lstStyle/>
        <a:p>
          <a:endParaRPr lang="en-US"/>
        </a:p>
      </dgm:t>
    </dgm:pt>
    <dgm:pt modelId="{D46AEB0E-F3A1-4589-89D1-7A8178AFF7D3}" type="sibTrans" cxnId="{D91C47AE-2A31-415B-97D0-9C12D5D0A211}">
      <dgm:prSet/>
      <dgm:spPr/>
      <dgm:t>
        <a:bodyPr/>
        <a:lstStyle/>
        <a:p>
          <a:endParaRPr lang="en-US"/>
        </a:p>
      </dgm:t>
    </dgm:pt>
    <dgm:pt modelId="{44AFD835-CC03-4250-9E39-0805CB09C993}">
      <dgm:prSet phldrT="[Text]"/>
      <dgm:spPr>
        <a:solidFill>
          <a:schemeClr val="accent2"/>
        </a:solidFill>
      </dgm:spPr>
      <dgm:t>
        <a:bodyPr/>
        <a:lstStyle/>
        <a:p>
          <a:r>
            <a:rPr lang="en-US" b="1" dirty="0"/>
            <a:t>Land Use Element</a:t>
          </a:r>
        </a:p>
      </dgm:t>
    </dgm:pt>
    <dgm:pt modelId="{6DEE936A-5323-460D-89C7-561F1089109B}" type="parTrans" cxnId="{89809E86-0E13-4EDA-BF80-FA74FCBAE9AA}">
      <dgm:prSet/>
      <dgm:spPr/>
      <dgm:t>
        <a:bodyPr/>
        <a:lstStyle/>
        <a:p>
          <a:endParaRPr lang="en-US"/>
        </a:p>
      </dgm:t>
    </dgm:pt>
    <dgm:pt modelId="{6422CE22-046E-42DD-8C86-19A84C01725C}" type="sibTrans" cxnId="{89809E86-0E13-4EDA-BF80-FA74FCBAE9AA}">
      <dgm:prSet/>
      <dgm:spPr/>
      <dgm:t>
        <a:bodyPr/>
        <a:lstStyle/>
        <a:p>
          <a:endParaRPr lang="en-US"/>
        </a:p>
      </dgm:t>
    </dgm:pt>
    <dgm:pt modelId="{0E40A1B8-29D9-4C7A-A912-66FD955B7A99}">
      <dgm:prSet/>
      <dgm:spPr>
        <a:solidFill>
          <a:schemeClr val="accent2"/>
        </a:solidFill>
      </dgm:spPr>
      <dgm:t>
        <a:bodyPr/>
        <a:lstStyle/>
        <a:p>
          <a:r>
            <a:rPr lang="en-US" b="1" dirty="0"/>
            <a:t>Circulation Element</a:t>
          </a:r>
        </a:p>
      </dgm:t>
    </dgm:pt>
    <dgm:pt modelId="{CD9F7DD2-CA83-4E1E-8297-B2ECE6839F50}" type="parTrans" cxnId="{E3E30D6A-95CE-4B87-94C7-A76D14D37099}">
      <dgm:prSet/>
      <dgm:spPr/>
      <dgm:t>
        <a:bodyPr/>
        <a:lstStyle/>
        <a:p>
          <a:endParaRPr lang="en-US"/>
        </a:p>
      </dgm:t>
    </dgm:pt>
    <dgm:pt modelId="{F3A08ADA-61E3-4D23-87D7-4DCDD1870431}" type="sibTrans" cxnId="{E3E30D6A-95CE-4B87-94C7-A76D14D37099}">
      <dgm:prSet/>
      <dgm:spPr/>
      <dgm:t>
        <a:bodyPr/>
        <a:lstStyle/>
        <a:p>
          <a:endParaRPr lang="en-US"/>
        </a:p>
      </dgm:t>
    </dgm:pt>
    <dgm:pt modelId="{7517300E-9E2A-48FB-827C-F2446B2C021B}">
      <dgm:prSet/>
      <dgm:spPr>
        <a:solidFill>
          <a:schemeClr val="accent2"/>
        </a:solidFill>
      </dgm:spPr>
      <dgm:t>
        <a:bodyPr/>
        <a:lstStyle/>
        <a:p>
          <a:r>
            <a:rPr lang="en-US" b="1" dirty="0"/>
            <a:t>Safety Element</a:t>
          </a:r>
        </a:p>
      </dgm:t>
    </dgm:pt>
    <dgm:pt modelId="{AA2D99A4-F75F-412D-8E17-6125578519DF}" type="parTrans" cxnId="{55A598E4-4B1B-4531-8CBF-CF7BC078D6F1}">
      <dgm:prSet/>
      <dgm:spPr/>
      <dgm:t>
        <a:bodyPr/>
        <a:lstStyle/>
        <a:p>
          <a:endParaRPr lang="en-US"/>
        </a:p>
      </dgm:t>
    </dgm:pt>
    <dgm:pt modelId="{32F57DC4-667E-4F7F-8B0C-B156DCA4FF1C}" type="sibTrans" cxnId="{55A598E4-4B1B-4531-8CBF-CF7BC078D6F1}">
      <dgm:prSet/>
      <dgm:spPr/>
      <dgm:t>
        <a:bodyPr/>
        <a:lstStyle/>
        <a:p>
          <a:endParaRPr lang="en-US"/>
        </a:p>
      </dgm:t>
    </dgm:pt>
    <dgm:pt modelId="{527BD74F-380A-49F0-8F75-119CABF119E3}" type="pres">
      <dgm:prSet presAssocID="{486964A1-4BD1-47B1-B651-43FB4F4B72CC}" presName="diagram" presStyleCnt="0">
        <dgm:presLayoutVars>
          <dgm:chMax val="1"/>
          <dgm:dir/>
          <dgm:animLvl val="ctr"/>
          <dgm:resizeHandles val="exact"/>
        </dgm:presLayoutVars>
      </dgm:prSet>
      <dgm:spPr/>
      <dgm:t>
        <a:bodyPr/>
        <a:lstStyle/>
        <a:p>
          <a:endParaRPr lang="en-US"/>
        </a:p>
      </dgm:t>
    </dgm:pt>
    <dgm:pt modelId="{95112E70-98D1-4726-8E92-3D2F5F2C5F19}" type="pres">
      <dgm:prSet presAssocID="{486964A1-4BD1-47B1-B651-43FB4F4B72CC}" presName="matrix" presStyleCnt="0"/>
      <dgm:spPr/>
    </dgm:pt>
    <dgm:pt modelId="{45463E9C-0E7B-4599-90F3-742A1DEBF99D}" type="pres">
      <dgm:prSet presAssocID="{486964A1-4BD1-47B1-B651-43FB4F4B72CC}" presName="tile1" presStyleLbl="node1" presStyleIdx="0" presStyleCnt="4"/>
      <dgm:spPr/>
      <dgm:t>
        <a:bodyPr/>
        <a:lstStyle/>
        <a:p>
          <a:endParaRPr lang="en-US"/>
        </a:p>
      </dgm:t>
    </dgm:pt>
    <dgm:pt modelId="{91FBEF4D-F9DB-4D0B-BAC1-32BE3C5FD959}" type="pres">
      <dgm:prSet presAssocID="{486964A1-4BD1-47B1-B651-43FB4F4B72CC}" presName="tile1text" presStyleLbl="node1" presStyleIdx="0" presStyleCnt="4">
        <dgm:presLayoutVars>
          <dgm:chMax val="0"/>
          <dgm:chPref val="0"/>
          <dgm:bulletEnabled val="1"/>
        </dgm:presLayoutVars>
      </dgm:prSet>
      <dgm:spPr/>
      <dgm:t>
        <a:bodyPr/>
        <a:lstStyle/>
        <a:p>
          <a:endParaRPr lang="en-US"/>
        </a:p>
      </dgm:t>
    </dgm:pt>
    <dgm:pt modelId="{31533C72-8B47-43DC-86D6-7F46193149C5}" type="pres">
      <dgm:prSet presAssocID="{486964A1-4BD1-47B1-B651-43FB4F4B72CC}" presName="tile2" presStyleLbl="node1" presStyleIdx="1" presStyleCnt="4"/>
      <dgm:spPr/>
      <dgm:t>
        <a:bodyPr/>
        <a:lstStyle/>
        <a:p>
          <a:endParaRPr lang="en-US"/>
        </a:p>
      </dgm:t>
    </dgm:pt>
    <dgm:pt modelId="{DF550B79-2DCC-4252-84A3-EC6A554DBB70}" type="pres">
      <dgm:prSet presAssocID="{486964A1-4BD1-47B1-B651-43FB4F4B72CC}" presName="tile2text" presStyleLbl="node1" presStyleIdx="1" presStyleCnt="4">
        <dgm:presLayoutVars>
          <dgm:chMax val="0"/>
          <dgm:chPref val="0"/>
          <dgm:bulletEnabled val="1"/>
        </dgm:presLayoutVars>
      </dgm:prSet>
      <dgm:spPr/>
      <dgm:t>
        <a:bodyPr/>
        <a:lstStyle/>
        <a:p>
          <a:endParaRPr lang="en-US"/>
        </a:p>
      </dgm:t>
    </dgm:pt>
    <dgm:pt modelId="{2A9708F2-6B29-42CC-9D0B-D34362D69027}" type="pres">
      <dgm:prSet presAssocID="{486964A1-4BD1-47B1-B651-43FB4F4B72CC}" presName="tile3" presStyleLbl="node1" presStyleIdx="2" presStyleCnt="4"/>
      <dgm:spPr/>
      <dgm:t>
        <a:bodyPr/>
        <a:lstStyle/>
        <a:p>
          <a:endParaRPr lang="en-US"/>
        </a:p>
      </dgm:t>
    </dgm:pt>
    <dgm:pt modelId="{D151F144-BD15-47CA-9685-454BE855A617}" type="pres">
      <dgm:prSet presAssocID="{486964A1-4BD1-47B1-B651-43FB4F4B72CC}" presName="tile3text" presStyleLbl="node1" presStyleIdx="2" presStyleCnt="4">
        <dgm:presLayoutVars>
          <dgm:chMax val="0"/>
          <dgm:chPref val="0"/>
          <dgm:bulletEnabled val="1"/>
        </dgm:presLayoutVars>
      </dgm:prSet>
      <dgm:spPr/>
      <dgm:t>
        <a:bodyPr/>
        <a:lstStyle/>
        <a:p>
          <a:endParaRPr lang="en-US"/>
        </a:p>
      </dgm:t>
    </dgm:pt>
    <dgm:pt modelId="{F4CA842D-E695-40E8-B606-2B9AD05AE147}" type="pres">
      <dgm:prSet presAssocID="{486964A1-4BD1-47B1-B651-43FB4F4B72CC}" presName="tile4" presStyleLbl="node1" presStyleIdx="3" presStyleCnt="4"/>
      <dgm:spPr/>
      <dgm:t>
        <a:bodyPr/>
        <a:lstStyle/>
        <a:p>
          <a:endParaRPr lang="en-US"/>
        </a:p>
      </dgm:t>
    </dgm:pt>
    <dgm:pt modelId="{2FB8412F-4C54-4CAC-8243-63DF1F71C03F}" type="pres">
      <dgm:prSet presAssocID="{486964A1-4BD1-47B1-B651-43FB4F4B72CC}" presName="tile4text" presStyleLbl="node1" presStyleIdx="3" presStyleCnt="4">
        <dgm:presLayoutVars>
          <dgm:chMax val="0"/>
          <dgm:chPref val="0"/>
          <dgm:bulletEnabled val="1"/>
        </dgm:presLayoutVars>
      </dgm:prSet>
      <dgm:spPr/>
      <dgm:t>
        <a:bodyPr/>
        <a:lstStyle/>
        <a:p>
          <a:endParaRPr lang="en-US"/>
        </a:p>
      </dgm:t>
    </dgm:pt>
    <dgm:pt modelId="{D96BA566-048C-426F-B103-92852485040F}" type="pres">
      <dgm:prSet presAssocID="{486964A1-4BD1-47B1-B651-43FB4F4B72CC}" presName="centerTile" presStyleLbl="fgShp" presStyleIdx="0" presStyleCnt="1" custLinFactNeighborY="-5007">
        <dgm:presLayoutVars>
          <dgm:chMax val="0"/>
          <dgm:chPref val="0"/>
        </dgm:presLayoutVars>
      </dgm:prSet>
      <dgm:spPr/>
      <dgm:t>
        <a:bodyPr/>
        <a:lstStyle/>
        <a:p>
          <a:endParaRPr lang="en-US"/>
        </a:p>
      </dgm:t>
    </dgm:pt>
  </dgm:ptLst>
  <dgm:cxnLst>
    <dgm:cxn modelId="{89809E86-0E13-4EDA-BF80-FA74FCBAE9AA}" srcId="{3819021D-BD28-48CA-B643-1831191B257C}" destId="{44AFD835-CC03-4250-9E39-0805CB09C993}" srcOrd="1" destOrd="0" parTransId="{6DEE936A-5323-460D-89C7-561F1089109B}" sibTransId="{6422CE22-046E-42DD-8C86-19A84C01725C}"/>
    <dgm:cxn modelId="{91E2C38F-E04F-4A19-91B3-3375FD69BEB2}" type="presOf" srcId="{D538F0AE-6965-4F50-BB07-A19BBEF46586}" destId="{91FBEF4D-F9DB-4D0B-BAC1-32BE3C5FD959}" srcOrd="1" destOrd="0" presId="urn:microsoft.com/office/officeart/2005/8/layout/matrix1"/>
    <dgm:cxn modelId="{0715169E-4CB7-445A-9BD7-86887EB11730}" srcId="{486964A1-4BD1-47B1-B651-43FB4F4B72CC}" destId="{3819021D-BD28-48CA-B643-1831191B257C}" srcOrd="0" destOrd="0" parTransId="{376C00DA-C586-4973-B7A5-884CB3BC647B}" sibTransId="{B71D8BB8-3DAA-4A1C-8675-EC8A69C484EC}"/>
    <dgm:cxn modelId="{0F31C06B-8344-4D10-9FCB-81B98E46B485}" type="presOf" srcId="{D538F0AE-6965-4F50-BB07-A19BBEF46586}" destId="{45463E9C-0E7B-4599-90F3-742A1DEBF99D}" srcOrd="0" destOrd="0" presId="urn:microsoft.com/office/officeart/2005/8/layout/matrix1"/>
    <dgm:cxn modelId="{09B7E84D-60A7-4E46-9A41-B4E122343266}" type="presOf" srcId="{44AFD835-CC03-4250-9E39-0805CB09C993}" destId="{DF550B79-2DCC-4252-84A3-EC6A554DBB70}" srcOrd="1" destOrd="0" presId="urn:microsoft.com/office/officeart/2005/8/layout/matrix1"/>
    <dgm:cxn modelId="{7D639209-8E35-447D-B5C5-C80A91E9D364}" type="presOf" srcId="{0E40A1B8-29D9-4C7A-A912-66FD955B7A99}" destId="{D151F144-BD15-47CA-9685-454BE855A617}" srcOrd="1" destOrd="0" presId="urn:microsoft.com/office/officeart/2005/8/layout/matrix1"/>
    <dgm:cxn modelId="{4E4C81A4-8B2B-4503-9BC8-8230A46C7EDC}" type="presOf" srcId="{3819021D-BD28-48CA-B643-1831191B257C}" destId="{D96BA566-048C-426F-B103-92852485040F}" srcOrd="0" destOrd="0" presId="urn:microsoft.com/office/officeart/2005/8/layout/matrix1"/>
    <dgm:cxn modelId="{465F775E-ABF1-4C00-A815-A9038348A001}" type="presOf" srcId="{0E40A1B8-29D9-4C7A-A912-66FD955B7A99}" destId="{2A9708F2-6B29-42CC-9D0B-D34362D69027}" srcOrd="0" destOrd="0" presId="urn:microsoft.com/office/officeart/2005/8/layout/matrix1"/>
    <dgm:cxn modelId="{E2C0FC3F-F159-42C0-8F67-E303BB071A18}" type="presOf" srcId="{44AFD835-CC03-4250-9E39-0805CB09C993}" destId="{31533C72-8B47-43DC-86D6-7F46193149C5}" srcOrd="0" destOrd="0" presId="urn:microsoft.com/office/officeart/2005/8/layout/matrix1"/>
    <dgm:cxn modelId="{266EB729-F8A9-4AEF-BD7A-9DCAEA2AA779}" type="presOf" srcId="{7517300E-9E2A-48FB-827C-F2446B2C021B}" destId="{2FB8412F-4C54-4CAC-8243-63DF1F71C03F}" srcOrd="1" destOrd="0" presId="urn:microsoft.com/office/officeart/2005/8/layout/matrix1"/>
    <dgm:cxn modelId="{3B993C36-60A1-45AF-9F74-424F8DC209D1}" type="presOf" srcId="{7517300E-9E2A-48FB-827C-F2446B2C021B}" destId="{F4CA842D-E695-40E8-B606-2B9AD05AE147}" srcOrd="0" destOrd="0" presId="urn:microsoft.com/office/officeart/2005/8/layout/matrix1"/>
    <dgm:cxn modelId="{E3E30D6A-95CE-4B87-94C7-A76D14D37099}" srcId="{3819021D-BD28-48CA-B643-1831191B257C}" destId="{0E40A1B8-29D9-4C7A-A912-66FD955B7A99}" srcOrd="2" destOrd="0" parTransId="{CD9F7DD2-CA83-4E1E-8297-B2ECE6839F50}" sibTransId="{F3A08ADA-61E3-4D23-87D7-4DCDD1870431}"/>
    <dgm:cxn modelId="{1CD43722-ED7D-4F6E-86A9-EC2FC5E04B75}" type="presOf" srcId="{486964A1-4BD1-47B1-B651-43FB4F4B72CC}" destId="{527BD74F-380A-49F0-8F75-119CABF119E3}" srcOrd="0" destOrd="0" presId="urn:microsoft.com/office/officeart/2005/8/layout/matrix1"/>
    <dgm:cxn modelId="{55A598E4-4B1B-4531-8CBF-CF7BC078D6F1}" srcId="{3819021D-BD28-48CA-B643-1831191B257C}" destId="{7517300E-9E2A-48FB-827C-F2446B2C021B}" srcOrd="3" destOrd="0" parTransId="{AA2D99A4-F75F-412D-8E17-6125578519DF}" sibTransId="{32F57DC4-667E-4F7F-8B0C-B156DCA4FF1C}"/>
    <dgm:cxn modelId="{D91C47AE-2A31-415B-97D0-9C12D5D0A211}" srcId="{3819021D-BD28-48CA-B643-1831191B257C}" destId="{D538F0AE-6965-4F50-BB07-A19BBEF46586}" srcOrd="0" destOrd="0" parTransId="{FAE45215-0DB7-4803-BFE9-EDF8613D785B}" sibTransId="{D46AEB0E-F3A1-4589-89D1-7A8178AFF7D3}"/>
    <dgm:cxn modelId="{D7E91E74-FCC0-44F8-A1D5-1B08DC171C59}" type="presParOf" srcId="{527BD74F-380A-49F0-8F75-119CABF119E3}" destId="{95112E70-98D1-4726-8E92-3D2F5F2C5F19}" srcOrd="0" destOrd="0" presId="urn:microsoft.com/office/officeart/2005/8/layout/matrix1"/>
    <dgm:cxn modelId="{E6B2C377-D2B0-4A7B-9F6F-306223017AB3}" type="presParOf" srcId="{95112E70-98D1-4726-8E92-3D2F5F2C5F19}" destId="{45463E9C-0E7B-4599-90F3-742A1DEBF99D}" srcOrd="0" destOrd="0" presId="urn:microsoft.com/office/officeart/2005/8/layout/matrix1"/>
    <dgm:cxn modelId="{07F80926-9320-4C70-BAA6-1EAF480393F8}" type="presParOf" srcId="{95112E70-98D1-4726-8E92-3D2F5F2C5F19}" destId="{91FBEF4D-F9DB-4D0B-BAC1-32BE3C5FD959}" srcOrd="1" destOrd="0" presId="urn:microsoft.com/office/officeart/2005/8/layout/matrix1"/>
    <dgm:cxn modelId="{EB9F7E53-A6B4-4996-AA88-7BF7A66AF214}" type="presParOf" srcId="{95112E70-98D1-4726-8E92-3D2F5F2C5F19}" destId="{31533C72-8B47-43DC-86D6-7F46193149C5}" srcOrd="2" destOrd="0" presId="urn:microsoft.com/office/officeart/2005/8/layout/matrix1"/>
    <dgm:cxn modelId="{98E06A74-9EAC-4CA2-9F7C-9DD8C7BF2D69}" type="presParOf" srcId="{95112E70-98D1-4726-8E92-3D2F5F2C5F19}" destId="{DF550B79-2DCC-4252-84A3-EC6A554DBB70}" srcOrd="3" destOrd="0" presId="urn:microsoft.com/office/officeart/2005/8/layout/matrix1"/>
    <dgm:cxn modelId="{9BEB69F0-1582-4D50-9080-3D8C48EE6F91}" type="presParOf" srcId="{95112E70-98D1-4726-8E92-3D2F5F2C5F19}" destId="{2A9708F2-6B29-42CC-9D0B-D34362D69027}" srcOrd="4" destOrd="0" presId="urn:microsoft.com/office/officeart/2005/8/layout/matrix1"/>
    <dgm:cxn modelId="{0773F1B5-5F4D-4D7F-9C85-ED670BCC6A07}" type="presParOf" srcId="{95112E70-98D1-4726-8E92-3D2F5F2C5F19}" destId="{D151F144-BD15-47CA-9685-454BE855A617}" srcOrd="5" destOrd="0" presId="urn:microsoft.com/office/officeart/2005/8/layout/matrix1"/>
    <dgm:cxn modelId="{CE4A7575-4392-41C0-8141-9D682BD7F27C}" type="presParOf" srcId="{95112E70-98D1-4726-8E92-3D2F5F2C5F19}" destId="{F4CA842D-E695-40E8-B606-2B9AD05AE147}" srcOrd="6" destOrd="0" presId="urn:microsoft.com/office/officeart/2005/8/layout/matrix1"/>
    <dgm:cxn modelId="{B7316686-FDCB-46AC-AC80-A5AE797AE9B1}" type="presParOf" srcId="{95112E70-98D1-4726-8E92-3D2F5F2C5F19}" destId="{2FB8412F-4C54-4CAC-8243-63DF1F71C03F}" srcOrd="7" destOrd="0" presId="urn:microsoft.com/office/officeart/2005/8/layout/matrix1"/>
    <dgm:cxn modelId="{3FCC3AF2-F01F-4DA0-89B3-141624092C54}" type="presParOf" srcId="{527BD74F-380A-49F0-8F75-119CABF119E3}" destId="{D96BA566-048C-426F-B103-92852485040F}"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F5E48-0E22-4CD8-96DD-DD0335E32788}">
      <dsp:nvSpPr>
        <dsp:cNvPr id="0" name=""/>
        <dsp:cNvSpPr/>
      </dsp:nvSpPr>
      <dsp:spPr>
        <a:xfrm>
          <a:off x="1238911" y="2768"/>
          <a:ext cx="2305865"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Land Use</a:t>
          </a:r>
        </a:p>
      </dsp:txBody>
      <dsp:txXfrm>
        <a:off x="1238911" y="2768"/>
        <a:ext cx="2305865" cy="1854086"/>
      </dsp:txXfrm>
    </dsp:sp>
    <dsp:sp modelId="{DD71A8E3-074B-48A8-9F8D-B817D4B85CA2}">
      <dsp:nvSpPr>
        <dsp:cNvPr id="0" name=""/>
        <dsp:cNvSpPr/>
      </dsp:nvSpPr>
      <dsp:spPr>
        <a:xfrm>
          <a:off x="3853791" y="2768"/>
          <a:ext cx="2357996"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Circulation</a:t>
          </a:r>
        </a:p>
      </dsp:txBody>
      <dsp:txXfrm>
        <a:off x="3853791" y="2768"/>
        <a:ext cx="2357996" cy="1854086"/>
      </dsp:txXfrm>
    </dsp:sp>
    <dsp:sp modelId="{96470A8C-7F80-474B-9F5E-E114250B3031}">
      <dsp:nvSpPr>
        <dsp:cNvPr id="0" name=""/>
        <dsp:cNvSpPr/>
      </dsp:nvSpPr>
      <dsp:spPr>
        <a:xfrm>
          <a:off x="6520803" y="2768"/>
          <a:ext cx="2206610"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Safety</a:t>
          </a:r>
        </a:p>
      </dsp:txBody>
      <dsp:txXfrm>
        <a:off x="6520803" y="2768"/>
        <a:ext cx="2206610" cy="1854086"/>
      </dsp:txXfrm>
    </dsp:sp>
    <dsp:sp modelId="{19C98710-8701-4B8D-BFCB-16430D9F417A}">
      <dsp:nvSpPr>
        <dsp:cNvPr id="0" name=""/>
        <dsp:cNvSpPr/>
      </dsp:nvSpPr>
      <dsp:spPr>
        <a:xfrm>
          <a:off x="84896" y="2165869"/>
          <a:ext cx="2264303"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Open Space</a:t>
          </a:r>
        </a:p>
      </dsp:txBody>
      <dsp:txXfrm>
        <a:off x="84896" y="2165869"/>
        <a:ext cx="2264303" cy="1854086"/>
      </dsp:txXfrm>
    </dsp:sp>
    <dsp:sp modelId="{920F8943-3263-4136-91EE-DCF1FDC57756}">
      <dsp:nvSpPr>
        <dsp:cNvPr id="0" name=""/>
        <dsp:cNvSpPr/>
      </dsp:nvSpPr>
      <dsp:spPr>
        <a:xfrm>
          <a:off x="2658214" y="2165869"/>
          <a:ext cx="2201728"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Conservation</a:t>
          </a:r>
        </a:p>
      </dsp:txBody>
      <dsp:txXfrm>
        <a:off x="2658214" y="2165869"/>
        <a:ext cx="2201728" cy="1854086"/>
      </dsp:txXfrm>
    </dsp:sp>
    <dsp:sp modelId="{39F3C7F0-5F94-474E-9723-A98613574ACD}">
      <dsp:nvSpPr>
        <dsp:cNvPr id="0" name=""/>
        <dsp:cNvSpPr/>
      </dsp:nvSpPr>
      <dsp:spPr>
        <a:xfrm>
          <a:off x="5168957" y="2165869"/>
          <a:ext cx="2201728"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Noise</a:t>
          </a:r>
        </a:p>
      </dsp:txBody>
      <dsp:txXfrm>
        <a:off x="5168957" y="2165869"/>
        <a:ext cx="2201728" cy="1854086"/>
      </dsp:txXfrm>
    </dsp:sp>
    <dsp:sp modelId="{60042789-9464-4D09-AB60-752A50046EB4}">
      <dsp:nvSpPr>
        <dsp:cNvPr id="0" name=""/>
        <dsp:cNvSpPr/>
      </dsp:nvSpPr>
      <dsp:spPr>
        <a:xfrm>
          <a:off x="7679700" y="2165869"/>
          <a:ext cx="2201728" cy="1854086"/>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Housing</a:t>
          </a:r>
        </a:p>
      </dsp:txBody>
      <dsp:txXfrm>
        <a:off x="7679700" y="2165869"/>
        <a:ext cx="2201728" cy="1854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63E9C-0E7B-4599-90F3-742A1DEBF99D}">
      <dsp:nvSpPr>
        <dsp:cNvPr id="0" name=""/>
        <dsp:cNvSpPr/>
      </dsp:nvSpPr>
      <dsp:spPr>
        <a:xfrm rot="16200000">
          <a:off x="1567135" y="-1567135"/>
          <a:ext cx="1849209" cy="4983480"/>
        </a:xfrm>
        <a:prstGeom prst="round1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a:t>Housing Element</a:t>
          </a:r>
        </a:p>
      </dsp:txBody>
      <dsp:txXfrm rot="5400000">
        <a:off x="-1" y="1"/>
        <a:ext cx="4983480" cy="1386906"/>
      </dsp:txXfrm>
    </dsp:sp>
    <dsp:sp modelId="{31533C72-8B47-43DC-86D6-7F46193149C5}">
      <dsp:nvSpPr>
        <dsp:cNvPr id="0" name=""/>
        <dsp:cNvSpPr/>
      </dsp:nvSpPr>
      <dsp:spPr>
        <a:xfrm>
          <a:off x="4983480" y="0"/>
          <a:ext cx="4983480" cy="1849209"/>
        </a:xfrm>
        <a:prstGeom prst="round1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a:t>Land Use Element</a:t>
          </a:r>
        </a:p>
      </dsp:txBody>
      <dsp:txXfrm>
        <a:off x="4983480" y="0"/>
        <a:ext cx="4983480" cy="1386906"/>
      </dsp:txXfrm>
    </dsp:sp>
    <dsp:sp modelId="{2A9708F2-6B29-42CC-9D0B-D34362D69027}">
      <dsp:nvSpPr>
        <dsp:cNvPr id="0" name=""/>
        <dsp:cNvSpPr/>
      </dsp:nvSpPr>
      <dsp:spPr>
        <a:xfrm rot="10800000">
          <a:off x="0" y="1849209"/>
          <a:ext cx="4983480" cy="1849209"/>
        </a:xfrm>
        <a:prstGeom prst="round1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a:t>Circulation Element</a:t>
          </a:r>
        </a:p>
      </dsp:txBody>
      <dsp:txXfrm rot="10800000">
        <a:off x="0" y="2311511"/>
        <a:ext cx="4983480" cy="1386906"/>
      </dsp:txXfrm>
    </dsp:sp>
    <dsp:sp modelId="{F4CA842D-E695-40E8-B606-2B9AD05AE147}">
      <dsp:nvSpPr>
        <dsp:cNvPr id="0" name=""/>
        <dsp:cNvSpPr/>
      </dsp:nvSpPr>
      <dsp:spPr>
        <a:xfrm rot="5400000">
          <a:off x="6550615" y="282073"/>
          <a:ext cx="1849209" cy="4983480"/>
        </a:xfrm>
        <a:prstGeom prst="round1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b="1" kern="1200" dirty="0"/>
            <a:t>Safety Element</a:t>
          </a:r>
        </a:p>
      </dsp:txBody>
      <dsp:txXfrm rot="-5400000">
        <a:off x="4983479" y="2311511"/>
        <a:ext cx="4983480" cy="1386906"/>
      </dsp:txXfrm>
    </dsp:sp>
    <dsp:sp modelId="{D96BA566-048C-426F-B103-92852485040F}">
      <dsp:nvSpPr>
        <dsp:cNvPr id="0" name=""/>
        <dsp:cNvSpPr/>
      </dsp:nvSpPr>
      <dsp:spPr>
        <a:xfrm>
          <a:off x="3488436" y="1340611"/>
          <a:ext cx="2990088" cy="924604"/>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a:t>General Plan</a:t>
          </a:r>
        </a:p>
      </dsp:txBody>
      <dsp:txXfrm>
        <a:off x="3533571" y="1385746"/>
        <a:ext cx="2899818" cy="8343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82FB1E-1028-430D-87FF-D984588710E8}" type="datetimeFigureOut">
              <a:rPr lang="en-US" smtClean="0"/>
              <a:t>8/4/2021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2D4CEAD-E7B2-4583-8733-A730F8944779}" type="slidenum">
              <a:rPr lang="en-US" smtClean="0"/>
              <a:t>‹#›</a:t>
            </a:fld>
            <a:endParaRPr lang="en-US"/>
          </a:p>
        </p:txBody>
      </p:sp>
    </p:spTree>
    <p:extLst>
      <p:ext uri="{BB962C8B-B14F-4D97-AF65-F5344CB8AC3E}">
        <p14:creationId xmlns:p14="http://schemas.microsoft.com/office/powerpoint/2010/main" val="3411272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342E86-2CD3-45CE-B2AC-26A5CC971CDB}" type="datetimeFigureOut">
              <a:rPr lang="en-US" smtClean="0"/>
              <a:t>8/4/2021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D65593-AF97-4D14-B576-9B2922671C57}" type="slidenum">
              <a:rPr lang="en-US" smtClean="0"/>
              <a:t>‹#›</a:t>
            </a:fld>
            <a:endParaRPr lang="en-US"/>
          </a:p>
        </p:txBody>
      </p:sp>
    </p:spTree>
    <p:extLst>
      <p:ext uri="{BB962C8B-B14F-4D97-AF65-F5344CB8AC3E}">
        <p14:creationId xmlns:p14="http://schemas.microsoft.com/office/powerpoint/2010/main" val="31331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I am Denice Thomas. Community Development Director for the City of Agoura Hills. Thank you so much for joining us this evening. Pursuant to Los Angeles County Health Order, since we are indoors, masks must be worn by everyone whether you are vaccinated or not. The seats have arranged to provide social distance  between you. The purpose of this workshop is to offer you an opportunity to educate yourself on the purpose of the housing update and to share the site locations staff will propose to the City Council for inclusion in Housing Element. </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1</a:t>
            </a:fld>
            <a:endParaRPr lang="en-US"/>
          </a:p>
        </p:txBody>
      </p:sp>
    </p:spTree>
    <p:extLst>
      <p:ext uri="{BB962C8B-B14F-4D97-AF65-F5344CB8AC3E}">
        <p14:creationId xmlns:p14="http://schemas.microsoft.com/office/powerpoint/2010/main" val="301696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first discussion segment will be presented by Karen Warner. Karen will provide a basic overview of the housing element. </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10</a:t>
            </a:fld>
            <a:endParaRPr lang="en-US"/>
          </a:p>
        </p:txBody>
      </p:sp>
    </p:spTree>
    <p:extLst>
      <p:ext uri="{BB962C8B-B14F-4D97-AF65-F5344CB8AC3E}">
        <p14:creationId xmlns:p14="http://schemas.microsoft.com/office/powerpoint/2010/main" val="295870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047FC-5513-4363-B233-6F159F47B65D}" type="slidenum">
              <a:rPr lang="en-US"/>
              <a:pPr/>
              <a:t>11</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464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6E451-D155-447C-A2DB-EDCF87B88BDD}" type="slidenum">
              <a:rPr lang="en-US"/>
              <a:pPr/>
              <a:t>14</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611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6E451-D155-447C-A2DB-EDCF87B88BDD}" type="slidenum">
              <a:rPr lang="en-US"/>
              <a:pPr/>
              <a:t>15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833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16</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569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Karen. At this time,</a:t>
            </a:r>
            <a:r>
              <a:rPr lang="en-US" baseline="0" dirty="0"/>
              <a:t> we are going to take a break. If you have questions or comments cards filled out please bring them up and hand them to Jessica </a:t>
            </a:r>
            <a:r>
              <a:rPr lang="en-US" baseline="0" dirty="0" err="1"/>
              <a:t>Cleavenger</a:t>
            </a:r>
            <a:r>
              <a:rPr lang="en-US" baseline="0" dirty="0"/>
              <a:t>. It would help us greatly if you would ensure your card is legible and that you have selected a box that categorizes your feedback. Please meet us back here promptly at 6:55. When we reconvene, we will respond to your questions and comments. Thank you.</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18</a:t>
            </a:fld>
            <a:endParaRPr lang="en-US"/>
          </a:p>
        </p:txBody>
      </p:sp>
    </p:spTree>
    <p:extLst>
      <p:ext uri="{BB962C8B-B14F-4D97-AF65-F5344CB8AC3E}">
        <p14:creationId xmlns:p14="http://schemas.microsoft.com/office/powerpoint/2010/main" val="41569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Karen. At this time,</a:t>
            </a:r>
            <a:r>
              <a:rPr lang="en-US" baseline="0" dirty="0"/>
              <a:t> we are going to take a break. If you have questions or comments cards filled out please bring them up and hand them to Jessica </a:t>
            </a:r>
            <a:r>
              <a:rPr lang="en-US" baseline="0" dirty="0" err="1"/>
              <a:t>Cleavenger</a:t>
            </a:r>
            <a:r>
              <a:rPr lang="en-US" baseline="0" dirty="0"/>
              <a:t>. It would help us greatly if you would ensure your card is legible and that you have selected a box that categorizes your feedback. Please meet us back here promptly at 6:55. When we reconvene, we will respond to your questions and comments. Thank you.</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19</a:t>
            </a:fld>
            <a:endParaRPr lang="en-US"/>
          </a:p>
        </p:txBody>
      </p:sp>
    </p:spTree>
    <p:extLst>
      <p:ext uri="{BB962C8B-B14F-4D97-AF65-F5344CB8AC3E}">
        <p14:creationId xmlns:p14="http://schemas.microsoft.com/office/powerpoint/2010/main" val="414718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Karen. At this time,</a:t>
            </a:r>
            <a:r>
              <a:rPr lang="en-US" baseline="0" dirty="0"/>
              <a:t> we are going to take a break. If you have questions or comments cards filled out please bring them up and hand them to Jessica </a:t>
            </a:r>
            <a:r>
              <a:rPr lang="en-US" baseline="0" dirty="0" err="1"/>
              <a:t>Cleavenger</a:t>
            </a:r>
            <a:r>
              <a:rPr lang="en-US" baseline="0" dirty="0"/>
              <a:t>. It would help us greatly if you would ensure your card is legible and that you have selected a box that categorizes your feedback. Please meet us back here promptly at 6:55. When we reconvene, we will respond to your questions and comments. Thank you.</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20</a:t>
            </a:fld>
            <a:endParaRPr lang="en-US"/>
          </a:p>
        </p:txBody>
      </p:sp>
    </p:spTree>
    <p:extLst>
      <p:ext uri="{BB962C8B-B14F-4D97-AF65-F5344CB8AC3E}">
        <p14:creationId xmlns:p14="http://schemas.microsoft.com/office/powerpoint/2010/main" val="257934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37</a:t>
            </a:fld>
            <a:endParaRPr lang="en-US"/>
          </a:p>
        </p:txBody>
      </p:sp>
    </p:spTree>
    <p:extLst>
      <p:ext uri="{BB962C8B-B14F-4D97-AF65-F5344CB8AC3E}">
        <p14:creationId xmlns:p14="http://schemas.microsoft.com/office/powerpoint/2010/main" val="221511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53</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519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I am Denice Thomas. Community Development Director for the City of Agoura Hills. Thank you so much for joining us this evening. Pursuant to Los Angeles County Health Order, since we are indoors, masks must be worn by everyone whether you are vaccinated or not. The seats have arranged to provide social distance  between you. The purpose of this workshop is to offer you an opportunity to educate yourself on the purpose of the housing update and to share the site locations staff will propose to the City Council for inclusion in Housing Element. </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2</a:t>
            </a:fld>
            <a:endParaRPr lang="en-US"/>
          </a:p>
        </p:txBody>
      </p:sp>
    </p:spTree>
    <p:extLst>
      <p:ext uri="{BB962C8B-B14F-4D97-AF65-F5344CB8AC3E}">
        <p14:creationId xmlns:p14="http://schemas.microsoft.com/office/powerpoint/2010/main" val="423179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54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0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workshop for this evening.</a:t>
            </a:r>
            <a:r>
              <a:rPr lang="en-US" baseline="0" dirty="0"/>
              <a:t> We appreciate the time you have given us this evening. If you have other questions and comments please feel free to reach out to Allison at acook@agourahillscity.org. Thank you. Travel safely. </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64</a:t>
            </a:fld>
            <a:endParaRPr lang="en-US"/>
          </a:p>
        </p:txBody>
      </p:sp>
    </p:spTree>
    <p:extLst>
      <p:ext uri="{BB962C8B-B14F-4D97-AF65-F5344CB8AC3E}">
        <p14:creationId xmlns:p14="http://schemas.microsoft.com/office/powerpoint/2010/main" val="410320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for tonight’s workshop is as follows.</a:t>
            </a:r>
          </a:p>
        </p:txBody>
      </p:sp>
      <p:sp>
        <p:nvSpPr>
          <p:cNvPr id="4" name="Slide Number Placeholder 3"/>
          <p:cNvSpPr>
            <a:spLocks noGrp="1"/>
          </p:cNvSpPr>
          <p:nvPr>
            <p:ph type="sldNum" sz="quarter" idx="10"/>
          </p:nvPr>
        </p:nvSpPr>
        <p:spPr/>
        <p:txBody>
          <a:bodyPr/>
          <a:lstStyle/>
          <a:p>
            <a:fld id="{B1D65593-AF97-4D14-B576-9B2922671C57}" type="slidenum">
              <a:rPr lang="en-US" smtClean="0"/>
              <a:t>3</a:t>
            </a:fld>
            <a:endParaRPr lang="en-US"/>
          </a:p>
        </p:txBody>
      </p:sp>
    </p:spTree>
    <p:extLst>
      <p:ext uri="{BB962C8B-B14F-4D97-AF65-F5344CB8AC3E}">
        <p14:creationId xmlns:p14="http://schemas.microsoft.com/office/powerpoint/2010/main" val="315072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Panel we have this evening includes: </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4</a:t>
            </a:fld>
            <a:endParaRPr lang="en-US"/>
          </a:p>
        </p:txBody>
      </p:sp>
    </p:spTree>
    <p:extLst>
      <p:ext uri="{BB962C8B-B14F-4D97-AF65-F5344CB8AC3E}">
        <p14:creationId xmlns:p14="http://schemas.microsoft.com/office/powerpoint/2010/main" val="266141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first discussion segment will be presented by Karen Warner. Karen will provide a basic overview of the housing element. </a:t>
            </a:r>
            <a:endParaRPr lang="en-US" dirty="0"/>
          </a:p>
        </p:txBody>
      </p:sp>
      <p:sp>
        <p:nvSpPr>
          <p:cNvPr id="4" name="Slide Number Placeholder 3"/>
          <p:cNvSpPr>
            <a:spLocks noGrp="1"/>
          </p:cNvSpPr>
          <p:nvPr>
            <p:ph type="sldNum" sz="quarter" idx="10"/>
          </p:nvPr>
        </p:nvSpPr>
        <p:spPr/>
        <p:txBody>
          <a:bodyPr/>
          <a:lstStyle/>
          <a:p>
            <a:fld id="{B1D65593-AF97-4D14-B576-9B2922671C57}" type="slidenum">
              <a:rPr lang="en-US" smtClean="0"/>
              <a:t>5</a:t>
            </a:fld>
            <a:endParaRPr lang="en-US"/>
          </a:p>
        </p:txBody>
      </p:sp>
    </p:spTree>
    <p:extLst>
      <p:ext uri="{BB962C8B-B14F-4D97-AF65-F5344CB8AC3E}">
        <p14:creationId xmlns:p14="http://schemas.microsoft.com/office/powerpoint/2010/main" val="18425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5B282-E0D3-43DD-B6A3-F409C32D3C11}" type="slidenum">
              <a:rPr lang="en-US"/>
              <a:pPr/>
              <a:t>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5669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250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A987F-55E9-40BB-AEEA-07202A0B0234}" type="slidenum">
              <a:rPr lang="en-US" smtClean="0"/>
              <a:t>8</a:t>
            </a:fld>
            <a:endParaRPr lang="en-US"/>
          </a:p>
        </p:txBody>
      </p:sp>
    </p:spTree>
    <p:extLst>
      <p:ext uri="{BB962C8B-B14F-4D97-AF65-F5344CB8AC3E}">
        <p14:creationId xmlns:p14="http://schemas.microsoft.com/office/powerpoint/2010/main" val="111539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22E3C-CA4A-4596-8630-48AA576E38E6}" type="slidenum">
              <a:rPr lang="en-US"/>
              <a:pPr/>
              <a:t>9</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103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5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63905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1984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894AB4CE-A481-4F7D-BBDD-7E6361DB7224}" type="slidenum">
              <a:rPr lang="en-US" altLang="en-US"/>
              <a:pPr/>
              <a:t>‹#›</a:t>
            </a:fld>
            <a:endParaRPr lang="en-US" altLang="en-US"/>
          </a:p>
        </p:txBody>
      </p:sp>
    </p:spTree>
    <p:extLst>
      <p:ext uri="{BB962C8B-B14F-4D97-AF65-F5344CB8AC3E}">
        <p14:creationId xmlns:p14="http://schemas.microsoft.com/office/powerpoint/2010/main" val="18044960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BE2FB52B-9B6E-4C38-802F-E338F0D52D29}" type="slidenum">
              <a:rPr lang="en-US" altLang="en-US"/>
              <a:pPr/>
              <a:t>‹#›</a:t>
            </a:fld>
            <a:endParaRPr lang="en-US" altLang="en-US"/>
          </a:p>
        </p:txBody>
      </p:sp>
    </p:spTree>
    <p:extLst>
      <p:ext uri="{BB962C8B-B14F-4D97-AF65-F5344CB8AC3E}">
        <p14:creationId xmlns:p14="http://schemas.microsoft.com/office/powerpoint/2010/main" val="28429868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Wingdings" panose="05000000000000000000" pitchFamily="2" charset="2"/>
              <a:buChar char="Ø"/>
              <a:defRPr/>
            </a:lvl1pPr>
            <a:lvl2pPr marL="384048" indent="-182880">
              <a:buFont typeface="Wingdings" panose="05000000000000000000" pitchFamily="2" charset="2"/>
              <a:buChar char="Ø"/>
              <a:defRPr/>
            </a:lvl2pPr>
            <a:lvl3pPr marL="566928" indent="-182880">
              <a:buFont typeface="Wingdings" panose="05000000000000000000" pitchFamily="2" charset="2"/>
              <a:buChar char="Ø"/>
              <a:defRPr/>
            </a:lvl3pPr>
            <a:lvl4pPr marL="749808" indent="-182880">
              <a:buFont typeface="Wingdings" panose="05000000000000000000" pitchFamily="2" charset="2"/>
              <a:buChar char="Ø"/>
              <a:defRPr/>
            </a:lvl4pPr>
            <a:lvl5pPr marL="932688" indent="-18288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8A2F4A-51FE-4698-B68F-01C0A8DD521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1874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A2F4A-51FE-4698-B68F-01C0A8DD521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8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8A2F4A-51FE-4698-B68F-01C0A8DD521E}"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43854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A2F4A-51FE-4698-B68F-01C0A8DD521E}"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393713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8A2F4A-51FE-4698-B68F-01C0A8DD521E}"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2183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28A2F4A-51FE-4698-B68F-01C0A8DD521E}" type="datetimeFigureOut">
              <a:rPr lang="en-US" smtClean="0"/>
              <a:t>8/4/2021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232694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8A2F4A-51FE-4698-B68F-01C0A8DD521E}" type="datetimeFigureOut">
              <a:rPr lang="en-US" smtClean="0"/>
              <a:t>8/4/2021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F609BE-CDAC-45CF-ACB0-DA68ECAE7F7C}" type="slidenum">
              <a:rPr lang="en-US" smtClean="0"/>
              <a:t>‹#›</a:t>
            </a:fld>
            <a:endParaRPr lang="en-US"/>
          </a:p>
        </p:txBody>
      </p:sp>
    </p:spTree>
    <p:extLst>
      <p:ext uri="{BB962C8B-B14F-4D97-AF65-F5344CB8AC3E}">
        <p14:creationId xmlns:p14="http://schemas.microsoft.com/office/powerpoint/2010/main" val="297327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A2F4A-51FE-4698-B68F-01C0A8DD521E}"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383297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686184" y="286603"/>
            <a:ext cx="7469495"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88720" y="1845734"/>
            <a:ext cx="996696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8A2F4A-51FE-4698-B68F-01C0A8DD521E}" type="datetimeFigureOut">
              <a:rPr lang="en-US" smtClean="0"/>
              <a:t>8/4/2021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F609BE-CDAC-45CF-ACB0-DA68ECAE7F7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F8C9D5-32BF-4291-BD39-45229B1417C2}"/>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503552" y="71438"/>
            <a:ext cx="3034985" cy="162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125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53" y="758952"/>
            <a:ext cx="11867147" cy="3566160"/>
          </a:xfrm>
        </p:spPr>
        <p:txBody>
          <a:bodyPr/>
          <a:lstStyle/>
          <a:p>
            <a:pPr algn="ctr"/>
            <a:r>
              <a:rPr lang="en-US" sz="7200" dirty="0"/>
              <a:t>Housing Element 	Update</a:t>
            </a:r>
            <a:r>
              <a:rPr lang="en-US" dirty="0"/>
              <a:t>	</a:t>
            </a:r>
          </a:p>
        </p:txBody>
      </p:sp>
      <p:sp>
        <p:nvSpPr>
          <p:cNvPr id="3" name="Subtitle 2"/>
          <p:cNvSpPr>
            <a:spLocks noGrp="1"/>
          </p:cNvSpPr>
          <p:nvPr>
            <p:ph type="subTitle" idx="1"/>
          </p:nvPr>
        </p:nvSpPr>
        <p:spPr>
          <a:xfrm>
            <a:off x="627193" y="4530328"/>
            <a:ext cx="10058400" cy="1143000"/>
          </a:xfrm>
        </p:spPr>
        <p:txBody>
          <a:bodyPr>
            <a:normAutofit/>
          </a:bodyPr>
          <a:lstStyle/>
          <a:p>
            <a:pPr algn="ctr"/>
            <a:r>
              <a:rPr lang="en-US" sz="2800" dirty="0"/>
              <a:t>A Workshop for the public</a:t>
            </a:r>
          </a:p>
        </p:txBody>
      </p:sp>
      <p:pic>
        <p:nvPicPr>
          <p:cNvPr id="6" name="Picture 5"/>
          <p:cNvPicPr>
            <a:picLocks noChangeAspect="1"/>
          </p:cNvPicPr>
          <p:nvPr/>
        </p:nvPicPr>
        <p:blipFill>
          <a:blip r:embed="rId3"/>
          <a:stretch>
            <a:fillRect/>
          </a:stretch>
        </p:blipFill>
        <p:spPr>
          <a:xfrm>
            <a:off x="3089603" y="268224"/>
            <a:ext cx="5133580" cy="2767584"/>
          </a:xfrm>
          <a:prstGeom prst="rect">
            <a:avLst/>
          </a:prstGeom>
        </p:spPr>
      </p:pic>
      <p:sp>
        <p:nvSpPr>
          <p:cNvPr id="7" name="TextBox 6"/>
          <p:cNvSpPr txBox="1"/>
          <p:nvPr/>
        </p:nvSpPr>
        <p:spPr>
          <a:xfrm>
            <a:off x="4986528" y="6415516"/>
            <a:ext cx="7449312" cy="523220"/>
          </a:xfrm>
          <a:prstGeom prst="rect">
            <a:avLst/>
          </a:prstGeom>
          <a:noFill/>
        </p:spPr>
        <p:txBody>
          <a:bodyPr wrap="square" rtlCol="0">
            <a:spAutoFit/>
          </a:bodyPr>
          <a:lstStyle/>
          <a:p>
            <a:r>
              <a:rPr lang="en-US" sz="2800" dirty="0">
                <a:solidFill>
                  <a:schemeClr val="bg1"/>
                </a:solidFill>
              </a:rPr>
              <a:t>August 4, 2021 </a:t>
            </a:r>
          </a:p>
        </p:txBody>
      </p:sp>
      <p:sp>
        <p:nvSpPr>
          <p:cNvPr id="4" name="TextBox 3"/>
          <p:cNvSpPr txBox="1"/>
          <p:nvPr/>
        </p:nvSpPr>
        <p:spPr>
          <a:xfrm>
            <a:off x="2465409" y="5303996"/>
            <a:ext cx="7037406" cy="707886"/>
          </a:xfrm>
          <a:prstGeom prst="rect">
            <a:avLst/>
          </a:prstGeom>
          <a:noFill/>
        </p:spPr>
        <p:txBody>
          <a:bodyPr wrap="square" rtlCol="0">
            <a:spAutoFit/>
          </a:bodyPr>
          <a:lstStyle/>
          <a:p>
            <a:pPr algn="ctr"/>
            <a:r>
              <a:rPr lang="en-US" sz="4000" dirty="0" smtClean="0">
                <a:solidFill>
                  <a:srgbClr val="FF0000"/>
                </a:solidFill>
              </a:rPr>
              <a:t>Meeting will start at 6:00 PM</a:t>
            </a:r>
            <a:endParaRPr lang="en-US" sz="4000" dirty="0">
              <a:solidFill>
                <a:srgbClr val="FF0000"/>
              </a:solidFill>
            </a:endParaRPr>
          </a:p>
        </p:txBody>
      </p:sp>
    </p:spTree>
    <p:extLst>
      <p:ext uri="{BB962C8B-B14F-4D97-AF65-F5344CB8AC3E}">
        <p14:creationId xmlns:p14="http://schemas.microsoft.com/office/powerpoint/2010/main" val="119258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a:xfrm>
            <a:off x="274320" y="2887637"/>
            <a:ext cx="11714480" cy="1450757"/>
          </a:xfrm>
        </p:spPr>
        <p:txBody>
          <a:bodyPr/>
          <a:lstStyle/>
          <a:p>
            <a:pPr algn="ctr"/>
            <a:r>
              <a:rPr lang="en-US" dirty="0"/>
              <a:t>Regional Housing Needs Assessment (RHNA) Allocation</a:t>
            </a:r>
          </a:p>
        </p:txBody>
      </p:sp>
    </p:spTree>
    <p:extLst>
      <p:ext uri="{BB962C8B-B14F-4D97-AF65-F5344CB8AC3E}">
        <p14:creationId xmlns:p14="http://schemas.microsoft.com/office/powerpoint/2010/main" val="64147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932670" y="740123"/>
            <a:ext cx="8229600" cy="702915"/>
          </a:xfrm>
        </p:spPr>
        <p:txBody>
          <a:bodyPr>
            <a:normAutofit/>
          </a:bodyPr>
          <a:lstStyle/>
          <a:p>
            <a:pPr algn="ctr"/>
            <a:r>
              <a:rPr lang="en-US" sz="4000" dirty="0">
                <a:cs typeface="Arial" pitchFamily="34" charset="0"/>
              </a:rPr>
              <a:t>Regional Housing Needs (RHNA) </a:t>
            </a:r>
          </a:p>
        </p:txBody>
      </p:sp>
      <p:sp>
        <p:nvSpPr>
          <p:cNvPr id="185347" name="Rectangle 3"/>
          <p:cNvSpPr>
            <a:spLocks noGrp="1" noChangeArrowheads="1"/>
          </p:cNvSpPr>
          <p:nvPr>
            <p:ph type="body" sz="half" idx="1"/>
          </p:nvPr>
        </p:nvSpPr>
        <p:spPr>
          <a:xfrm>
            <a:off x="1833597" y="2118806"/>
            <a:ext cx="9905322" cy="5257800"/>
          </a:xfrm>
        </p:spPr>
        <p:txBody>
          <a:bodyPr/>
          <a:lstStyle/>
          <a:p>
            <a:pPr>
              <a:buSzPct val="100000"/>
              <a:buFont typeface="Wingdings" panose="05000000000000000000" pitchFamily="2" charset="2"/>
              <a:buChar char="§"/>
            </a:pPr>
            <a:r>
              <a:rPr lang="en-US" sz="2400" dirty="0">
                <a:cs typeface="Arial" pitchFamily="34" charset="0"/>
              </a:rPr>
              <a:t>  </a:t>
            </a:r>
            <a:r>
              <a:rPr lang="en-US" sz="2800" dirty="0">
                <a:cs typeface="Arial" pitchFamily="34" charset="0"/>
              </a:rPr>
              <a:t>RHNA = Regional Housing Needs Allocation</a:t>
            </a:r>
          </a:p>
          <a:p>
            <a:pPr>
              <a:buSzPct val="100000"/>
              <a:buFont typeface="Wingdings" panose="05000000000000000000" pitchFamily="2" charset="2"/>
              <a:buChar char="§"/>
            </a:pPr>
            <a:endParaRPr lang="en-US" sz="1200" dirty="0">
              <a:cs typeface="Arial" pitchFamily="34" charset="0"/>
            </a:endParaRPr>
          </a:p>
          <a:p>
            <a:pPr>
              <a:buSzPct val="100000"/>
              <a:buFont typeface="Wingdings" panose="05000000000000000000" pitchFamily="2" charset="2"/>
              <a:buChar char="§"/>
            </a:pPr>
            <a:r>
              <a:rPr lang="en-US" sz="2800" dirty="0">
                <a:cs typeface="Arial" pitchFamily="34" charset="0"/>
              </a:rPr>
              <a:t>  Requires cities to zone for “fair share” of region’s housing needs  </a:t>
            </a:r>
          </a:p>
          <a:p>
            <a:pPr lvl="1">
              <a:buSzPct val="100000"/>
              <a:buFont typeface="Wingdings" panose="05000000000000000000" pitchFamily="2" charset="2"/>
              <a:buChar char="ü"/>
            </a:pPr>
            <a:r>
              <a:rPr lang="en-US" sz="2800" dirty="0">
                <a:solidFill>
                  <a:schemeClr val="accent1"/>
                </a:solidFill>
                <a:cs typeface="Arial" pitchFamily="34" charset="0"/>
              </a:rPr>
              <a:t> </a:t>
            </a:r>
            <a:r>
              <a:rPr lang="en-US" sz="2800" dirty="0">
                <a:solidFill>
                  <a:schemeClr val="tx1"/>
                </a:solidFill>
                <a:cs typeface="Arial" pitchFamily="34" charset="0"/>
              </a:rPr>
              <a:t>Based on State population growth (as determined by HCD)</a:t>
            </a:r>
          </a:p>
          <a:p>
            <a:pPr lvl="1">
              <a:buSzPct val="100000"/>
              <a:buFont typeface="Wingdings" panose="05000000000000000000" pitchFamily="2" charset="2"/>
              <a:buChar char="ü"/>
            </a:pPr>
            <a:r>
              <a:rPr lang="en-US" sz="2800" dirty="0">
                <a:solidFill>
                  <a:schemeClr val="tx1"/>
                </a:solidFill>
                <a:cs typeface="Arial" pitchFamily="34" charset="0"/>
              </a:rPr>
              <a:t> Mix of housing for all economic segments</a:t>
            </a:r>
          </a:p>
          <a:p>
            <a:pPr lvl="1">
              <a:buSzPct val="100000"/>
              <a:buFont typeface="Wingdings" panose="05000000000000000000" pitchFamily="2" charset="2"/>
              <a:buChar char="ü"/>
            </a:pPr>
            <a:r>
              <a:rPr lang="en-US" sz="2800" dirty="0">
                <a:solidFill>
                  <a:schemeClr val="tx1"/>
                </a:solidFill>
                <a:cs typeface="Arial" pitchFamily="34" charset="0"/>
              </a:rPr>
              <a:t> Affordability linked to zoning and density</a:t>
            </a:r>
          </a:p>
          <a:p>
            <a:pPr lvl="1">
              <a:buSzPct val="100000"/>
              <a:buFont typeface="Wingdings" panose="05000000000000000000" pitchFamily="2" charset="2"/>
              <a:buChar char="§"/>
            </a:pPr>
            <a:endParaRPr lang="en-US" sz="1200" dirty="0">
              <a:solidFill>
                <a:schemeClr val="accent1"/>
              </a:solidFill>
              <a:cs typeface="Arial" pitchFamily="34" charset="0"/>
            </a:endParaRPr>
          </a:p>
          <a:p>
            <a:pPr>
              <a:buSzPct val="100000"/>
              <a:buFont typeface="Wingdings" panose="05000000000000000000" pitchFamily="2" charset="2"/>
              <a:buChar char="§"/>
            </a:pPr>
            <a:r>
              <a:rPr lang="en-US" sz="2800" dirty="0">
                <a:cs typeface="Arial" pitchFamily="34" charset="0"/>
              </a:rPr>
              <a:t>  RHNA is a planning target, not a building quota</a:t>
            </a:r>
          </a:p>
          <a:p>
            <a:pPr>
              <a:buFont typeface="Wingdings" pitchFamily="2" charset="2"/>
              <a:buNone/>
            </a:pPr>
            <a:endParaRPr lang="en-US" sz="2400" dirty="0">
              <a:solidFill>
                <a:schemeClr val="accent1"/>
              </a:solidFill>
            </a:endParaRPr>
          </a:p>
          <a:p>
            <a:pPr>
              <a:buFont typeface="Wingdings" pitchFamily="2" charset="2"/>
              <a:buNone/>
            </a:pPr>
            <a:endParaRPr lang="en-US" sz="2800" b="1" dirty="0"/>
          </a:p>
          <a:p>
            <a:pPr>
              <a:buFont typeface="Wingdings" pitchFamily="2" charset="2"/>
              <a:buNone/>
            </a:pPr>
            <a:endParaRPr lang="en-US" sz="2400" b="1" dirty="0"/>
          </a:p>
        </p:txBody>
      </p:sp>
      <p:sp>
        <p:nvSpPr>
          <p:cNvPr id="4" name="Slide Number Placeholder 7"/>
          <p:cNvSpPr>
            <a:spLocks noGrp="1"/>
          </p:cNvSpPr>
          <p:nvPr>
            <p:ph type="sldNum" sz="quarter" idx="12"/>
          </p:nvPr>
        </p:nvSpPr>
        <p:spPr/>
        <p:txBody>
          <a:bodyPr/>
          <a:lstStyle/>
          <a:p>
            <a:fld id="{B26E5DD5-9020-4643-B931-BA7439C928B6}" type="slidenum">
              <a:rPr lang="en-US" altLang="en-US"/>
              <a:pPr/>
              <a:t>11</a:t>
            </a:fld>
            <a:endParaRPr lang="en-US" altLang="en-US" dirty="0"/>
          </a:p>
        </p:txBody>
      </p:sp>
    </p:spTree>
    <p:extLst>
      <p:ext uri="{BB962C8B-B14F-4D97-AF65-F5344CB8AC3E}">
        <p14:creationId xmlns:p14="http://schemas.microsoft.com/office/powerpoint/2010/main" val="35295687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658" y="895968"/>
            <a:ext cx="8229600" cy="702915"/>
          </a:xfrm>
        </p:spPr>
        <p:txBody>
          <a:bodyPr>
            <a:normAutofit fontScale="90000"/>
          </a:bodyPr>
          <a:lstStyle/>
          <a:p>
            <a:pPr algn="ctr"/>
            <a:r>
              <a:rPr lang="en-US" dirty="0">
                <a:cs typeface="Arial" pitchFamily="34" charset="0"/>
              </a:rPr>
              <a:t>Setting the Table for RHNA</a:t>
            </a:r>
          </a:p>
        </p:txBody>
      </p:sp>
      <p:sp>
        <p:nvSpPr>
          <p:cNvPr id="3" name="Text Placeholder 2"/>
          <p:cNvSpPr>
            <a:spLocks noGrp="1"/>
          </p:cNvSpPr>
          <p:nvPr>
            <p:ph type="body" sz="half" idx="1"/>
          </p:nvPr>
        </p:nvSpPr>
        <p:spPr>
          <a:xfrm>
            <a:off x="772846" y="2820852"/>
            <a:ext cx="5936612" cy="4530725"/>
          </a:xfrm>
        </p:spPr>
        <p:txBody>
          <a:bodyPr/>
          <a:lstStyle/>
          <a:p>
            <a:pPr marL="347663" indent="-347663">
              <a:buFont typeface="Wingdings" panose="05000000000000000000" pitchFamily="2" charset="2"/>
              <a:buChar char="§"/>
            </a:pPr>
            <a:r>
              <a:rPr lang="en-US" sz="2800" dirty="0">
                <a:cs typeface="Arial" pitchFamily="34" charset="0"/>
              </a:rPr>
              <a:t>RHNA represents the minimum number of housing units cities are required to provide </a:t>
            </a:r>
            <a:r>
              <a:rPr lang="en-US" sz="2800" b="1" dirty="0">
                <a:solidFill>
                  <a:schemeClr val="tx1"/>
                </a:solidFill>
                <a:cs typeface="Arial" pitchFamily="34" charset="0"/>
              </a:rPr>
              <a:t>“adequate sites” </a:t>
            </a:r>
            <a:r>
              <a:rPr lang="en-US" sz="2800" dirty="0">
                <a:cs typeface="Arial" pitchFamily="34" charset="0"/>
              </a:rPr>
              <a:t>for through zoning</a:t>
            </a:r>
          </a:p>
          <a:p>
            <a:pPr marL="347663" indent="-347663">
              <a:buFont typeface="Wingdings" panose="05000000000000000000" pitchFamily="2" charset="2"/>
              <a:buChar char="§"/>
            </a:pPr>
            <a:endParaRPr lang="en-US" sz="2400" dirty="0">
              <a:cs typeface="Arial" pitchFamily="34" charset="0"/>
            </a:endParaRPr>
          </a:p>
          <a:p>
            <a:endParaRPr lang="en-US" dirty="0"/>
          </a:p>
        </p:txBody>
      </p:sp>
      <p:sp>
        <p:nvSpPr>
          <p:cNvPr id="6" name="Slide Number Placeholder 5"/>
          <p:cNvSpPr>
            <a:spLocks noGrp="1"/>
          </p:cNvSpPr>
          <p:nvPr>
            <p:ph type="sldNum" sz="quarter" idx="12"/>
          </p:nvPr>
        </p:nvSpPr>
        <p:spPr/>
        <p:txBody>
          <a:bodyPr/>
          <a:lstStyle/>
          <a:p>
            <a:fld id="{BE2FB52B-9B6E-4C38-802F-E338F0D52D29}" type="slidenum">
              <a:rPr lang="en-US" altLang="en-US" smtClean="0"/>
              <a:pPr/>
              <a:t>12</a:t>
            </a:fld>
            <a:endParaRPr lang="en-US" altLang="en-US"/>
          </a:p>
        </p:txBody>
      </p:sp>
      <p:pic>
        <p:nvPicPr>
          <p:cNvPr id="11" name="Content Placeholder 10" descr="Obama State Dinner table 11 24 2009.jpg"/>
          <p:cNvPicPr>
            <a:picLocks noGrp="1" noChangeAspect="1"/>
          </p:cNvPicPr>
          <p:nvPr>
            <p:ph sz="quarter" idx="2"/>
          </p:nvPr>
        </p:nvPicPr>
        <p:blipFill>
          <a:blip r:embed="rId2" cstate="print">
            <a:extLst>
              <a:ext uri="{BEBA8EAE-BF5A-486C-A8C5-ECC9F3942E4B}">
                <a14:imgProps xmlns:a14="http://schemas.microsoft.com/office/drawing/2010/main">
                  <a14:imgLayer r:embed="rId3">
                    <a14:imgEffect>
                      <a14:colorTemperature colorTemp="10641"/>
                    </a14:imgEffect>
                    <a14:imgEffect>
                      <a14:saturation sat="325000"/>
                    </a14:imgEffect>
                  </a14:imgLayer>
                </a14:imgProps>
              </a:ext>
            </a:extLst>
          </a:blip>
          <a:stretch>
            <a:fillRect/>
          </a:stretch>
        </p:blipFill>
        <p:spPr>
          <a:xfrm>
            <a:off x="7095281" y="2209049"/>
            <a:ext cx="4319966" cy="2877166"/>
          </a:xfrm>
          <a:noFill/>
          <a:ln w="12700" cmpd="sng">
            <a:solidFill>
              <a:schemeClr val="tx1">
                <a:alpha val="99000"/>
              </a:schemeClr>
            </a:solidFill>
          </a:ln>
        </p:spPr>
      </p:pic>
    </p:spTree>
    <p:extLst>
      <p:ext uri="{BB962C8B-B14F-4D97-AF65-F5344CB8AC3E}">
        <p14:creationId xmlns:p14="http://schemas.microsoft.com/office/powerpoint/2010/main" val="20986588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2014-2021 Housing Element Sites Inventory</a:t>
            </a:r>
          </a:p>
        </p:txBody>
      </p:sp>
      <p:graphicFrame>
        <p:nvGraphicFramePr>
          <p:cNvPr id="2" name="Table 1">
            <a:extLst>
              <a:ext uri="{FF2B5EF4-FFF2-40B4-BE49-F238E27FC236}">
                <a16:creationId xmlns:a16="http://schemas.microsoft.com/office/drawing/2014/main" id="{420137FB-FC22-43A0-B8C7-5424FF42EC4C}"/>
              </a:ext>
            </a:extLst>
          </p:cNvPr>
          <p:cNvGraphicFramePr>
            <a:graphicFrameLocks noGrp="1"/>
          </p:cNvGraphicFramePr>
          <p:nvPr>
            <p:extLst>
              <p:ext uri="{D42A27DB-BD31-4B8C-83A1-F6EECF244321}">
                <p14:modId xmlns:p14="http://schemas.microsoft.com/office/powerpoint/2010/main" val="2012085355"/>
              </p:ext>
            </p:extLst>
          </p:nvPr>
        </p:nvGraphicFramePr>
        <p:xfrm>
          <a:off x="530086" y="2026613"/>
          <a:ext cx="11131827" cy="3840480"/>
        </p:xfrm>
        <a:graphic>
          <a:graphicData uri="http://schemas.openxmlformats.org/drawingml/2006/table">
            <a:tbl>
              <a:tblPr>
                <a:tableStyleId>{5DA37D80-6434-44D0-A028-1B22A696006F}</a:tableStyleId>
              </a:tblPr>
              <a:tblGrid>
                <a:gridCol w="2152407">
                  <a:extLst>
                    <a:ext uri="{9D8B030D-6E8A-4147-A177-3AD203B41FA5}">
                      <a16:colId xmlns:a16="http://schemas.microsoft.com/office/drawing/2014/main" val="2702028285"/>
                    </a:ext>
                  </a:extLst>
                </a:gridCol>
                <a:gridCol w="2438219">
                  <a:extLst>
                    <a:ext uri="{9D8B030D-6E8A-4147-A177-3AD203B41FA5}">
                      <a16:colId xmlns:a16="http://schemas.microsoft.com/office/drawing/2014/main" val="1795590574"/>
                    </a:ext>
                  </a:extLst>
                </a:gridCol>
                <a:gridCol w="1987147">
                  <a:extLst>
                    <a:ext uri="{9D8B030D-6E8A-4147-A177-3AD203B41FA5}">
                      <a16:colId xmlns:a16="http://schemas.microsoft.com/office/drawing/2014/main" val="1012546461"/>
                    </a:ext>
                  </a:extLst>
                </a:gridCol>
                <a:gridCol w="2261427">
                  <a:extLst>
                    <a:ext uri="{9D8B030D-6E8A-4147-A177-3AD203B41FA5}">
                      <a16:colId xmlns:a16="http://schemas.microsoft.com/office/drawing/2014/main" val="1022291235"/>
                    </a:ext>
                  </a:extLst>
                </a:gridCol>
                <a:gridCol w="2292627">
                  <a:extLst>
                    <a:ext uri="{9D8B030D-6E8A-4147-A177-3AD203B41FA5}">
                      <a16:colId xmlns:a16="http://schemas.microsoft.com/office/drawing/2014/main" val="2385923908"/>
                    </a:ext>
                  </a:extLst>
                </a:gridCol>
              </a:tblGrid>
              <a:tr h="1249680">
                <a:tc>
                  <a:txBody>
                    <a:bodyPr/>
                    <a:lstStyle/>
                    <a:p>
                      <a:pPr marL="45720" marR="45720" algn="l">
                        <a:spcBef>
                          <a:spcPts val="0"/>
                        </a:spcBef>
                        <a:spcAft>
                          <a:spcPts val="0"/>
                        </a:spcAft>
                      </a:pPr>
                      <a:r>
                        <a:rPr lang="en-US" sz="2800" dirty="0">
                          <a:solidFill>
                            <a:schemeClr val="bg1"/>
                          </a:solidFill>
                          <a:effectLst/>
                        </a:rPr>
                        <a:t>Income Level</a:t>
                      </a:r>
                      <a:endParaRPr lang="en-US" sz="2800" dirty="0">
                        <a:solidFill>
                          <a:schemeClr val="bg1"/>
                        </a:solidFill>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0"/>
                        </a:spcBef>
                        <a:spcAft>
                          <a:spcPts val="0"/>
                        </a:spcAft>
                      </a:pPr>
                      <a:r>
                        <a:rPr lang="en-US" sz="2800" dirty="0">
                          <a:solidFill>
                            <a:schemeClr val="bg1"/>
                          </a:solidFill>
                          <a:effectLst/>
                        </a:rPr>
                        <a:t>2014-2021 RHNA</a:t>
                      </a:r>
                      <a:endParaRPr lang="en-US" sz="2800" dirty="0">
                        <a:solidFill>
                          <a:schemeClr val="bg1"/>
                        </a:solidFill>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0"/>
                        </a:spcBef>
                        <a:spcAft>
                          <a:spcPts val="0"/>
                        </a:spcAft>
                      </a:pPr>
                      <a:r>
                        <a:rPr lang="en-US" sz="2800" dirty="0">
                          <a:solidFill>
                            <a:schemeClr val="bg1"/>
                          </a:solidFill>
                          <a:effectLst/>
                        </a:rPr>
                        <a:t>Default Density Thresholds</a:t>
                      </a:r>
                      <a:endParaRPr lang="en-US" sz="2800" b="1" dirty="0">
                        <a:solidFill>
                          <a:schemeClr val="bg1"/>
                        </a:solidFill>
                        <a:effectLst/>
                        <a:latin typeface="Times New Roman" panose="02020603050405020304" pitchFamily="18" charset="0"/>
                      </a:endParaRPr>
                    </a:p>
                  </a:txBody>
                  <a:tcPr marL="68580" marR="68580" marT="0" marB="0">
                    <a:solidFill>
                      <a:schemeClr val="accent1">
                        <a:lumMod val="75000"/>
                      </a:schemeClr>
                    </a:solidFill>
                  </a:tcPr>
                </a:tc>
                <a:tc>
                  <a:txBody>
                    <a:bodyPr/>
                    <a:lstStyle/>
                    <a:p>
                      <a:pPr marL="45720" marR="45720" algn="ctr">
                        <a:spcBef>
                          <a:spcPts val="0"/>
                        </a:spcBef>
                        <a:spcAft>
                          <a:spcPts val="0"/>
                        </a:spcAft>
                      </a:pPr>
                      <a:r>
                        <a:rPr lang="en-US" sz="2800" dirty="0">
                          <a:solidFill>
                            <a:schemeClr val="bg1"/>
                          </a:solidFill>
                          <a:effectLst/>
                        </a:rPr>
                        <a:t>Vacant Residential Parcels</a:t>
                      </a:r>
                      <a:endParaRPr lang="en-US" sz="2800" b="1" dirty="0">
                        <a:solidFill>
                          <a:schemeClr val="bg1"/>
                        </a:solidFill>
                        <a:effectLst/>
                        <a:latin typeface="Times New Roman" panose="02020603050405020304" pitchFamily="18" charset="0"/>
                      </a:endParaRPr>
                    </a:p>
                  </a:txBody>
                  <a:tcPr marL="68580" marR="68580" marT="0" marB="0">
                    <a:solidFill>
                      <a:schemeClr val="accent1">
                        <a:lumMod val="75000"/>
                      </a:schemeClr>
                    </a:solidFill>
                  </a:tcPr>
                </a:tc>
                <a:tc>
                  <a:txBody>
                    <a:bodyPr/>
                    <a:lstStyle/>
                    <a:p>
                      <a:pPr marL="45720" marR="45720" algn="ctr">
                        <a:spcBef>
                          <a:spcPts val="0"/>
                        </a:spcBef>
                        <a:spcAft>
                          <a:spcPts val="0"/>
                        </a:spcAft>
                      </a:pPr>
                      <a:r>
                        <a:rPr lang="en-US" sz="2800" dirty="0">
                          <a:solidFill>
                            <a:schemeClr val="bg1"/>
                          </a:solidFill>
                          <a:effectLst/>
                        </a:rPr>
                        <a:t>Agoura Village Specific Plan </a:t>
                      </a:r>
                      <a:endParaRPr lang="en-US" sz="2800" dirty="0">
                        <a:solidFill>
                          <a:schemeClr val="bg1"/>
                        </a:solidFill>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3707895621"/>
                  </a:ext>
                </a:extLst>
              </a:tr>
              <a:tr h="416560">
                <a:tc>
                  <a:txBody>
                    <a:bodyPr/>
                    <a:lstStyle/>
                    <a:p>
                      <a:pPr marL="45720" marR="45720" algn="l">
                        <a:spcBef>
                          <a:spcPts val="100"/>
                        </a:spcBef>
                        <a:spcAft>
                          <a:spcPts val="100"/>
                        </a:spcAft>
                      </a:pPr>
                      <a:r>
                        <a:rPr lang="en-US" sz="2800" dirty="0">
                          <a:solidFill>
                            <a:schemeClr val="bg1"/>
                          </a:solidFill>
                          <a:effectLst/>
                        </a:rPr>
                        <a:t>Very Low</a:t>
                      </a:r>
                      <a:endParaRPr lang="en-US" sz="2800" dirty="0">
                        <a:solidFill>
                          <a:schemeClr val="bg1"/>
                        </a:solidFill>
                        <a:effectLst/>
                        <a:latin typeface="Optimum"/>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100"/>
                        </a:spcBef>
                        <a:spcAft>
                          <a:spcPts val="100"/>
                        </a:spcAft>
                      </a:pPr>
                      <a:r>
                        <a:rPr lang="en-US" sz="2800" dirty="0">
                          <a:effectLst/>
                          <a:latin typeface="Optimum"/>
                          <a:cs typeface="Times New Roman" panose="02020603050405020304" pitchFamily="18" charset="0"/>
                        </a:rPr>
                        <a:t>31</a:t>
                      </a:r>
                    </a:p>
                  </a:txBody>
                  <a:tcPr marL="68580" marR="68580" marT="0" marB="0" anchor="ctr"/>
                </a:tc>
                <a:tc rowSpan="2">
                  <a:txBody>
                    <a:bodyPr/>
                    <a:lstStyle/>
                    <a:p>
                      <a:pPr marL="0" marR="0" algn="ctr">
                        <a:spcBef>
                          <a:spcPts val="0"/>
                        </a:spcBef>
                        <a:spcAft>
                          <a:spcPts val="0"/>
                        </a:spcAft>
                      </a:pPr>
                      <a:r>
                        <a:rPr lang="en-US" sz="2800" dirty="0">
                          <a:effectLst/>
                        </a:rPr>
                        <a:t>20 units/acre</a:t>
                      </a:r>
                      <a:endParaRPr lang="en-US" sz="2800" dirty="0">
                        <a:effectLst/>
                        <a:latin typeface="Optimum"/>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2800" dirty="0">
                          <a:effectLst/>
                        </a:rPr>
                        <a:t> </a:t>
                      </a:r>
                    </a:p>
                    <a:p>
                      <a:pPr marL="0" marR="0" algn="ctr">
                        <a:spcBef>
                          <a:spcPts val="0"/>
                        </a:spcBef>
                        <a:spcAft>
                          <a:spcPts val="0"/>
                        </a:spcAft>
                      </a:pPr>
                      <a:r>
                        <a:rPr lang="en-US" sz="2800" dirty="0">
                          <a:effectLst/>
                        </a:rPr>
                        <a:t> </a:t>
                      </a:r>
                    </a:p>
                    <a:p>
                      <a:pPr marL="0" marR="0" algn="ctr">
                        <a:spcBef>
                          <a:spcPts val="0"/>
                        </a:spcBef>
                        <a:spcAft>
                          <a:spcPts val="0"/>
                        </a:spcAft>
                      </a:pPr>
                      <a:r>
                        <a:rPr lang="en-US" sz="2800" dirty="0">
                          <a:effectLst/>
                        </a:rPr>
                        <a:t> </a:t>
                      </a:r>
                      <a:endParaRPr lang="en-US" sz="2800" dirty="0">
                        <a:effectLst/>
                        <a:latin typeface="Optimum"/>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2800" dirty="0">
                          <a:effectLst/>
                        </a:rPr>
                        <a:t>193 </a:t>
                      </a:r>
                      <a:endParaRPr lang="en-US" sz="28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3233122"/>
                  </a:ext>
                </a:extLst>
              </a:tr>
              <a:tr h="592901">
                <a:tc>
                  <a:txBody>
                    <a:bodyPr/>
                    <a:lstStyle/>
                    <a:p>
                      <a:pPr marL="45720" marR="45720" algn="l">
                        <a:spcBef>
                          <a:spcPts val="0"/>
                        </a:spcBef>
                        <a:spcAft>
                          <a:spcPts val="0"/>
                        </a:spcAft>
                      </a:pPr>
                      <a:r>
                        <a:rPr lang="en-US" sz="2800" dirty="0">
                          <a:solidFill>
                            <a:schemeClr val="bg1"/>
                          </a:solidFill>
                          <a:effectLst/>
                        </a:rPr>
                        <a:t>Low</a:t>
                      </a:r>
                      <a:endParaRPr lang="en-US" sz="2800" dirty="0">
                        <a:solidFill>
                          <a:schemeClr val="bg1"/>
                        </a:solidFill>
                        <a:effectLst/>
                        <a:latin typeface="Optimum"/>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0"/>
                        </a:spcBef>
                        <a:spcAft>
                          <a:spcPts val="0"/>
                        </a:spcAft>
                      </a:pPr>
                      <a:r>
                        <a:rPr lang="en-US" sz="2800" dirty="0">
                          <a:effectLst/>
                        </a:rPr>
                        <a:t>19</a:t>
                      </a:r>
                      <a:endParaRPr lang="en-US" sz="2800" dirty="0">
                        <a:effectLst/>
                        <a:latin typeface="Optimum"/>
                        <a:cs typeface="Times New Roman" panose="02020603050405020304" pitchFamily="18" charset="0"/>
                      </a:endParaRPr>
                    </a:p>
                  </a:txBody>
                  <a:tcPr marL="68580" marR="68580" marT="0" marB="0" anchor="ctr"/>
                </a:tc>
                <a:tc vMerge="1">
                  <a:txBody>
                    <a:bodyPr/>
                    <a:lstStyle/>
                    <a:p>
                      <a:endParaRPr lang="en-US"/>
                    </a:p>
                  </a:txBody>
                  <a:tcPr/>
                </a:tc>
                <a:tc vMerge="1">
                  <a:txBody>
                    <a:bodyPr/>
                    <a:lstStyle/>
                    <a:p>
                      <a:pPr marL="0" marR="0" algn="ctr">
                        <a:spcBef>
                          <a:spcPts val="0"/>
                        </a:spcBef>
                        <a:spcAft>
                          <a:spcPts val="0"/>
                        </a:spcAft>
                      </a:pPr>
                      <a:r>
                        <a:rPr lang="en-US" sz="2000" dirty="0">
                          <a:effectLst/>
                        </a:rPr>
                        <a:t> </a:t>
                      </a:r>
                      <a:endParaRPr lang="en-US" sz="2000" dirty="0">
                        <a:effectLst/>
                        <a:latin typeface="Optimum"/>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848932413"/>
                  </a:ext>
                </a:extLst>
              </a:tr>
              <a:tr h="416560">
                <a:tc>
                  <a:txBody>
                    <a:bodyPr/>
                    <a:lstStyle/>
                    <a:p>
                      <a:pPr marL="45720" marR="45720" algn="l">
                        <a:spcBef>
                          <a:spcPts val="100"/>
                        </a:spcBef>
                        <a:spcAft>
                          <a:spcPts val="100"/>
                        </a:spcAft>
                      </a:pPr>
                      <a:r>
                        <a:rPr lang="en-US" sz="2800" dirty="0">
                          <a:solidFill>
                            <a:schemeClr val="bg1"/>
                          </a:solidFill>
                          <a:effectLst/>
                        </a:rPr>
                        <a:t>Moderate</a:t>
                      </a:r>
                      <a:endParaRPr lang="en-US" sz="2800" dirty="0">
                        <a:solidFill>
                          <a:schemeClr val="bg1"/>
                        </a:solidFill>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100"/>
                        </a:spcBef>
                        <a:spcAft>
                          <a:spcPts val="100"/>
                        </a:spcAft>
                      </a:pPr>
                      <a:r>
                        <a:rPr lang="en-US" sz="2800">
                          <a:effectLst/>
                        </a:rPr>
                        <a:t>20</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16 du/acre</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23</a:t>
                      </a:r>
                      <a:endParaRPr lang="en-US" sz="2800" dirty="0">
                        <a:effectLst/>
                        <a:latin typeface="Optimum"/>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735447532"/>
                  </a:ext>
                </a:extLst>
              </a:tr>
              <a:tr h="416560">
                <a:tc>
                  <a:txBody>
                    <a:bodyPr/>
                    <a:lstStyle/>
                    <a:p>
                      <a:pPr marL="45720" marR="45720" algn="l">
                        <a:spcBef>
                          <a:spcPts val="100"/>
                        </a:spcBef>
                        <a:spcAft>
                          <a:spcPts val="100"/>
                        </a:spcAft>
                      </a:pPr>
                      <a:r>
                        <a:rPr lang="en-US" sz="2800" dirty="0">
                          <a:solidFill>
                            <a:schemeClr val="bg1"/>
                          </a:solidFill>
                          <a:effectLst/>
                        </a:rPr>
                        <a:t>Above Mod</a:t>
                      </a:r>
                      <a:endParaRPr lang="en-US" sz="2800" dirty="0">
                        <a:solidFill>
                          <a:schemeClr val="bg1"/>
                        </a:solidFill>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100"/>
                        </a:spcBef>
                        <a:spcAft>
                          <a:spcPts val="100"/>
                        </a:spcAft>
                      </a:pPr>
                      <a:r>
                        <a:rPr lang="en-US" sz="2800">
                          <a:effectLst/>
                        </a:rPr>
                        <a:t>45</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&lt;16 du/acre</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84</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 </a:t>
                      </a:r>
                      <a:endParaRPr lang="en-US" sz="28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502400"/>
                  </a:ext>
                </a:extLst>
              </a:tr>
              <a:tr h="416560">
                <a:tc>
                  <a:txBody>
                    <a:bodyPr/>
                    <a:lstStyle/>
                    <a:p>
                      <a:pPr marL="45720" marR="45720" algn="l">
                        <a:spcBef>
                          <a:spcPts val="100"/>
                        </a:spcBef>
                        <a:spcAft>
                          <a:spcPts val="100"/>
                        </a:spcAft>
                      </a:pPr>
                      <a:r>
                        <a:rPr lang="en-US" sz="2800" dirty="0">
                          <a:solidFill>
                            <a:schemeClr val="bg1"/>
                          </a:solidFill>
                          <a:effectLst/>
                        </a:rPr>
                        <a:t>Total</a:t>
                      </a:r>
                      <a:endParaRPr lang="en-US" sz="2800" dirty="0">
                        <a:solidFill>
                          <a:schemeClr val="bg1"/>
                        </a:solidFill>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45720" marR="45720" algn="ctr">
                        <a:spcBef>
                          <a:spcPts val="100"/>
                        </a:spcBef>
                        <a:spcAft>
                          <a:spcPts val="100"/>
                        </a:spcAft>
                      </a:pPr>
                      <a:r>
                        <a:rPr lang="en-US" sz="2800" dirty="0">
                          <a:effectLst/>
                        </a:rPr>
                        <a:t>115</a:t>
                      </a:r>
                      <a:endParaRPr lang="en-US" sz="2800" dirty="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a:effectLst/>
                        </a:rPr>
                        <a:t> </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a:effectLst/>
                        </a:rPr>
                        <a:t>107</a:t>
                      </a:r>
                      <a:endParaRPr lang="en-US" sz="28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effectLst/>
                        </a:rPr>
                        <a:t>193</a:t>
                      </a:r>
                      <a:endParaRPr lang="en-US" sz="28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012551"/>
                  </a:ext>
                </a:extLst>
              </a:tr>
            </a:tbl>
          </a:graphicData>
        </a:graphic>
      </p:graphicFrame>
    </p:spTree>
    <p:extLst>
      <p:ext uri="{BB962C8B-B14F-4D97-AF65-F5344CB8AC3E}">
        <p14:creationId xmlns:p14="http://schemas.microsoft.com/office/powerpoint/2010/main" val="109535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470900" cy="1139825"/>
          </a:xfrm>
        </p:spPr>
        <p:txBody>
          <a:bodyPr>
            <a:normAutofit fontScale="90000"/>
          </a:bodyPr>
          <a:lstStyle/>
          <a:p>
            <a:pPr algn="ctr"/>
            <a:r>
              <a:rPr lang="en-US" b="1" dirty="0"/>
              <a:t/>
            </a:r>
            <a:br>
              <a:rPr lang="en-US" b="1" dirty="0"/>
            </a:br>
            <a:endParaRPr lang="en-US" b="1" dirty="0"/>
          </a:p>
        </p:txBody>
      </p:sp>
      <p:sp>
        <p:nvSpPr>
          <p:cNvPr id="41" name="Slide Number Placeholder 7"/>
          <p:cNvSpPr>
            <a:spLocks noGrp="1"/>
          </p:cNvSpPr>
          <p:nvPr>
            <p:ph type="sldNum" sz="quarter" idx="12"/>
          </p:nvPr>
        </p:nvSpPr>
        <p:spPr/>
        <p:txBody>
          <a:bodyPr/>
          <a:lstStyle/>
          <a:p>
            <a:fld id="{828BD1B1-7031-45DE-9EFC-9A1FA697D08E}" type="slidenum">
              <a:rPr lang="en-US" altLang="en-US"/>
              <a:pPr/>
              <a:t>14</a:t>
            </a:fld>
            <a:endParaRPr lang="en-US" altLang="en-US"/>
          </a:p>
        </p:txBody>
      </p:sp>
      <p:graphicFrame>
        <p:nvGraphicFramePr>
          <p:cNvPr id="159790" name="Group 46"/>
          <p:cNvGraphicFramePr>
            <a:graphicFrameLocks noGrp="1"/>
          </p:cNvGraphicFramePr>
          <p:nvPr>
            <p:extLst>
              <p:ext uri="{D42A27DB-BD31-4B8C-83A1-F6EECF244321}">
                <p14:modId xmlns:p14="http://schemas.microsoft.com/office/powerpoint/2010/main" val="1295309456"/>
              </p:ext>
            </p:extLst>
          </p:nvPr>
        </p:nvGraphicFramePr>
        <p:xfrm>
          <a:off x="238538" y="1839958"/>
          <a:ext cx="9097700" cy="4711102"/>
        </p:xfrm>
        <a:graphic>
          <a:graphicData uri="http://schemas.openxmlformats.org/drawingml/2006/table">
            <a:tbl>
              <a:tblPr>
                <a:tableStyleId>{69C7853C-536D-4A76-A0AE-DD22124D55A5}</a:tableStyleId>
              </a:tblPr>
              <a:tblGrid>
                <a:gridCol w="2425392">
                  <a:extLst>
                    <a:ext uri="{9D8B030D-6E8A-4147-A177-3AD203B41FA5}">
                      <a16:colId xmlns:a16="http://schemas.microsoft.com/office/drawing/2014/main" val="20000"/>
                    </a:ext>
                  </a:extLst>
                </a:gridCol>
                <a:gridCol w="2122405">
                  <a:extLst>
                    <a:ext uri="{9D8B030D-6E8A-4147-A177-3AD203B41FA5}">
                      <a16:colId xmlns:a16="http://schemas.microsoft.com/office/drawing/2014/main" val="20001"/>
                    </a:ext>
                  </a:extLst>
                </a:gridCol>
                <a:gridCol w="2334645">
                  <a:extLst>
                    <a:ext uri="{9D8B030D-6E8A-4147-A177-3AD203B41FA5}">
                      <a16:colId xmlns:a16="http://schemas.microsoft.com/office/drawing/2014/main" val="20002"/>
                    </a:ext>
                  </a:extLst>
                </a:gridCol>
                <a:gridCol w="2215258">
                  <a:extLst>
                    <a:ext uri="{9D8B030D-6E8A-4147-A177-3AD203B41FA5}">
                      <a16:colId xmlns:a16="http://schemas.microsoft.com/office/drawing/2014/main" val="268735718"/>
                    </a:ext>
                  </a:extLst>
                </a:gridCol>
              </a:tblGrid>
              <a:tr h="745296">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endParaRPr kumimoji="0" lang="en-US" sz="2800" b="0" u="none" strike="noStrike" cap="none" normalizeH="0" baseline="0" dirty="0">
                        <a:ln>
                          <a:noFill/>
                        </a:ln>
                        <a:solidFill>
                          <a:schemeClr val="bg1"/>
                        </a:solidFill>
                        <a:effectLst/>
                        <a:latin typeface="+mn-lt"/>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Income Level</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RHNA</a:t>
                      </a: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2014-2020 permits</a:t>
                      </a: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Deficit/ Surplus</a:t>
                      </a:r>
                    </a:p>
                  </a:txBody>
                  <a:tcPr anchor="ctr" horzOverflow="overflow">
                    <a:solidFill>
                      <a:schemeClr val="accent2">
                        <a:lumMod val="75000"/>
                      </a:schemeClr>
                    </a:solidFill>
                  </a:tcPr>
                </a:tc>
                <a:extLst>
                  <a:ext uri="{0D108BD9-81ED-4DB2-BD59-A6C34878D82A}">
                    <a16:rowId xmlns:a16="http://schemas.microsoft.com/office/drawing/2014/main" val="10000"/>
                  </a:ext>
                </a:extLst>
              </a:tr>
              <a:tr h="730898">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Very Low</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(&lt;50%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kern="1200" cap="none" normalizeH="0" baseline="0" dirty="0">
                          <a:ln>
                            <a:noFill/>
                          </a:ln>
                          <a:solidFill>
                            <a:schemeClr val="accent1">
                              <a:lumMod val="75000"/>
                            </a:schemeClr>
                          </a:solidFill>
                          <a:effectLst/>
                          <a:latin typeface="+mn-lt"/>
                          <a:ea typeface="+mn-ea"/>
                          <a:cs typeface="Arial" pitchFamily="34" charset="0"/>
                        </a:rPr>
                        <a:t>31 units</a:t>
                      </a: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cap="none" normalizeH="0" baseline="0" dirty="0">
                          <a:ln>
                            <a:noFill/>
                          </a:ln>
                          <a:solidFill>
                            <a:schemeClr val="accent1">
                              <a:lumMod val="75000"/>
                            </a:schemeClr>
                          </a:solidFill>
                          <a:effectLst/>
                          <a:latin typeface="+mn-lt"/>
                          <a:cs typeface="Arial" pitchFamily="34" charset="0"/>
                        </a:rPr>
                        <a:t>0</a:t>
                      </a: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cap="none" normalizeH="0" baseline="0" dirty="0">
                          <a:ln>
                            <a:noFill/>
                          </a:ln>
                          <a:solidFill>
                            <a:schemeClr val="accent1">
                              <a:lumMod val="75000"/>
                            </a:schemeClr>
                          </a:solidFill>
                          <a:effectLst/>
                          <a:latin typeface="+mn-lt"/>
                          <a:cs typeface="Arial" pitchFamily="34" charset="0"/>
                        </a:rPr>
                        <a:t>(- 31 units)</a:t>
                      </a:r>
                    </a:p>
                  </a:txBody>
                  <a:tcPr anchor="ctr" horzOverflow="overflow">
                    <a:solidFill>
                      <a:schemeClr val="bg1"/>
                    </a:solidFill>
                  </a:tcPr>
                </a:tc>
                <a:extLst>
                  <a:ext uri="{0D108BD9-81ED-4DB2-BD59-A6C34878D82A}">
                    <a16:rowId xmlns:a16="http://schemas.microsoft.com/office/drawing/2014/main" val="10001"/>
                  </a:ext>
                </a:extLst>
              </a:tr>
              <a:tr h="730898">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Low</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(51-80%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kern="1200" cap="none" normalizeH="0" baseline="0" dirty="0">
                          <a:ln>
                            <a:noFill/>
                          </a:ln>
                          <a:solidFill>
                            <a:schemeClr val="accent1">
                              <a:lumMod val="75000"/>
                            </a:schemeClr>
                          </a:solidFill>
                          <a:effectLst/>
                          <a:latin typeface="+mn-lt"/>
                          <a:ea typeface="+mn-ea"/>
                          <a:cs typeface="Arial" pitchFamily="34" charset="0"/>
                        </a:rPr>
                        <a:t>19 units</a:t>
                      </a: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ea typeface="Times New Roman"/>
                          <a:cs typeface="Arial" panose="020B0604020202020204" pitchFamily="34" charset="0"/>
                        </a:rPr>
                        <a:t>0</a:t>
                      </a: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ea typeface="Times New Roman"/>
                          <a:cs typeface="Arial" panose="020B0604020202020204" pitchFamily="34" charset="0"/>
                        </a:rPr>
                        <a:t>(- 19 units)</a:t>
                      </a:r>
                    </a:p>
                  </a:txBody>
                  <a:tcPr marL="68580" marR="68580" marT="0" marB="0" anchor="ctr">
                    <a:solidFill>
                      <a:schemeClr val="bg1"/>
                    </a:solidFill>
                  </a:tcPr>
                </a:tc>
                <a:extLst>
                  <a:ext uri="{0D108BD9-81ED-4DB2-BD59-A6C34878D82A}">
                    <a16:rowId xmlns:a16="http://schemas.microsoft.com/office/drawing/2014/main" val="10002"/>
                  </a:ext>
                </a:extLst>
              </a:tr>
              <a:tr h="732399">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Moderate</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(81–120%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kern="1200" cap="none" normalizeH="0" baseline="0" dirty="0">
                          <a:ln>
                            <a:noFill/>
                          </a:ln>
                          <a:solidFill>
                            <a:schemeClr val="accent1">
                              <a:lumMod val="75000"/>
                            </a:schemeClr>
                          </a:solidFill>
                          <a:effectLst/>
                          <a:latin typeface="+mn-lt"/>
                          <a:ea typeface="+mn-ea"/>
                          <a:cs typeface="Arial" pitchFamily="34" charset="0"/>
                        </a:rPr>
                        <a:t>20 units</a:t>
                      </a: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cs typeface="Arial" panose="020B0604020202020204" pitchFamily="34" charset="0"/>
                        </a:rPr>
                        <a:t>17 units</a:t>
                      </a:r>
                      <a:endParaRPr lang="en-US" sz="2800" b="0" dirty="0">
                        <a:solidFill>
                          <a:schemeClr val="accent1">
                            <a:lumMod val="75000"/>
                          </a:schemeClr>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ea typeface="Times New Roman"/>
                          <a:cs typeface="Arial" panose="020B0604020202020204" pitchFamily="34" charset="0"/>
                        </a:rPr>
                        <a:t>(- 3 units)</a:t>
                      </a:r>
                    </a:p>
                  </a:txBody>
                  <a:tcPr marL="68580" marR="68580" marT="0" marB="0" anchor="ctr">
                    <a:solidFill>
                      <a:schemeClr val="bg1"/>
                    </a:solidFill>
                  </a:tcPr>
                </a:tc>
                <a:extLst>
                  <a:ext uri="{0D108BD9-81ED-4DB2-BD59-A6C34878D82A}">
                    <a16:rowId xmlns:a16="http://schemas.microsoft.com/office/drawing/2014/main" val="10003"/>
                  </a:ext>
                </a:extLst>
              </a:tr>
              <a:tr h="730898">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Above Mod (&gt;120%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kern="1200" cap="none" normalizeH="0" baseline="0" dirty="0">
                          <a:ln>
                            <a:noFill/>
                          </a:ln>
                          <a:solidFill>
                            <a:schemeClr val="accent1">
                              <a:lumMod val="75000"/>
                            </a:schemeClr>
                          </a:solidFill>
                          <a:effectLst/>
                          <a:latin typeface="+mn-lt"/>
                          <a:ea typeface="+mn-ea"/>
                          <a:cs typeface="Arial" pitchFamily="34" charset="0"/>
                        </a:rPr>
                        <a:t>45 units</a:t>
                      </a: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cs typeface="Arial" panose="020B0604020202020204" pitchFamily="34" charset="0"/>
                        </a:rPr>
                        <a:t>59 units</a:t>
                      </a:r>
                      <a:endParaRPr lang="en-US" sz="2800" b="0" dirty="0">
                        <a:solidFill>
                          <a:schemeClr val="accent1">
                            <a:lumMod val="75000"/>
                          </a:schemeClr>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ea typeface="Times New Roman"/>
                          <a:cs typeface="Arial" panose="020B0604020202020204" pitchFamily="34" charset="0"/>
                        </a:rPr>
                        <a:t>+ 14 units</a:t>
                      </a:r>
                    </a:p>
                  </a:txBody>
                  <a:tcPr marL="68580" marR="68580" marT="0" marB="0" anchor="ctr">
                    <a:solidFill>
                      <a:schemeClr val="bg1"/>
                    </a:solidFill>
                  </a:tcPr>
                </a:tc>
                <a:extLst>
                  <a:ext uri="{0D108BD9-81ED-4DB2-BD59-A6C34878D82A}">
                    <a16:rowId xmlns:a16="http://schemas.microsoft.com/office/drawing/2014/main" val="10004"/>
                  </a:ext>
                </a:extLst>
              </a:tr>
              <a:tr h="535850">
                <a:tc>
                  <a:txBody>
                    <a:bodyPr/>
                    <a:lstStyle/>
                    <a:p>
                      <a:pPr marL="0" marR="0" lvl="0" indent="0" algn="l"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Total</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1"/>
                        </a:buClr>
                        <a:buSzPct val="65000"/>
                        <a:buFont typeface="Wingdings" pitchFamily="2" charset="2"/>
                        <a:buNone/>
                        <a:tabLst/>
                      </a:pPr>
                      <a:r>
                        <a:rPr kumimoji="0" lang="en-US" sz="2800" b="0" i="0" u="none" strike="noStrike" kern="1200" cap="none" normalizeH="0" baseline="0" dirty="0">
                          <a:ln>
                            <a:noFill/>
                          </a:ln>
                          <a:solidFill>
                            <a:schemeClr val="accent1">
                              <a:lumMod val="75000"/>
                            </a:schemeClr>
                          </a:solidFill>
                          <a:effectLst/>
                          <a:latin typeface="+mn-lt"/>
                          <a:ea typeface="+mn-ea"/>
                          <a:cs typeface="Arial" pitchFamily="34" charset="0"/>
                        </a:rPr>
                        <a:t>115</a:t>
                      </a: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cs typeface="Arial" panose="020B0604020202020204" pitchFamily="34" charset="0"/>
                        </a:rPr>
                        <a:t>76 units</a:t>
                      </a:r>
                      <a:endParaRPr lang="en-US" sz="2800" b="0" dirty="0">
                        <a:solidFill>
                          <a:schemeClr val="accent1">
                            <a:lumMod val="75000"/>
                          </a:schemeClr>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45720" marR="45720" algn="ctr">
                        <a:spcBef>
                          <a:spcPts val="0"/>
                        </a:spcBef>
                        <a:spcAft>
                          <a:spcPts val="0"/>
                        </a:spcAft>
                      </a:pPr>
                      <a:r>
                        <a:rPr lang="en-US" sz="2800" b="0" dirty="0">
                          <a:solidFill>
                            <a:schemeClr val="accent1">
                              <a:lumMod val="75000"/>
                            </a:schemeClr>
                          </a:solidFill>
                          <a:latin typeface="+mn-lt"/>
                          <a:ea typeface="Times New Roman"/>
                          <a:cs typeface="Arial" panose="020B0604020202020204" pitchFamily="34" charset="0"/>
                        </a:rPr>
                        <a:t>(-39 units)</a:t>
                      </a:r>
                    </a:p>
                  </a:txBody>
                  <a:tcPr marL="68580" marR="68580" marT="0" marB="0" anchor="ctr">
                    <a:solidFill>
                      <a:schemeClr val="bg1"/>
                    </a:solidFill>
                  </a:tcPr>
                </a:tc>
                <a:extLst>
                  <a:ext uri="{0D108BD9-81ED-4DB2-BD59-A6C34878D82A}">
                    <a16:rowId xmlns:a16="http://schemas.microsoft.com/office/drawing/2014/main" val="10005"/>
                  </a:ext>
                </a:extLst>
              </a:tr>
            </a:tbl>
          </a:graphicData>
        </a:graphic>
      </p:graphicFrame>
      <p:sp>
        <p:nvSpPr>
          <p:cNvPr id="159789" name="Rectangle 45"/>
          <p:cNvSpPr>
            <a:spLocks noChangeArrowheads="1"/>
          </p:cNvSpPr>
          <p:nvPr/>
        </p:nvSpPr>
        <p:spPr bwMode="auto">
          <a:xfrm>
            <a:off x="3644008" y="421310"/>
            <a:ext cx="7938392" cy="1323439"/>
          </a:xfrm>
          <a:prstGeom prst="rect">
            <a:avLst/>
          </a:prstGeom>
          <a:noFill/>
          <a:ln w="9525">
            <a:noFill/>
            <a:miter lim="800000"/>
            <a:headEnd/>
            <a:tailEnd/>
          </a:ln>
          <a:effectLst/>
        </p:spPr>
        <p:txBody>
          <a:bodyPr wrap="square">
            <a:spAutoFit/>
          </a:bodyPr>
          <a:lstStyle/>
          <a:p>
            <a:r>
              <a:rPr lang="en-US" sz="4000" dirty="0">
                <a:latin typeface="+mj-lt"/>
                <a:cs typeface="Arial" pitchFamily="34" charset="0"/>
              </a:rPr>
              <a:t>Agoura Hills 2014-2021 RHNA</a:t>
            </a:r>
          </a:p>
          <a:p>
            <a:r>
              <a:rPr lang="en-US" sz="4000" dirty="0">
                <a:latin typeface="+mj-lt"/>
                <a:cs typeface="Arial" pitchFamily="34" charset="0"/>
              </a:rPr>
              <a:t>5</a:t>
            </a:r>
            <a:r>
              <a:rPr lang="en-US" sz="4000" baseline="30000" dirty="0">
                <a:latin typeface="+mj-lt"/>
                <a:cs typeface="Arial" pitchFamily="34" charset="0"/>
              </a:rPr>
              <a:t>th</a:t>
            </a:r>
            <a:r>
              <a:rPr lang="en-US" sz="4000" dirty="0">
                <a:latin typeface="+mj-lt"/>
                <a:cs typeface="Arial" pitchFamily="34" charset="0"/>
              </a:rPr>
              <a:t> cycle Housing Element</a:t>
            </a:r>
          </a:p>
        </p:txBody>
      </p:sp>
      <p:sp>
        <p:nvSpPr>
          <p:cNvPr id="2" name="TextBox 1">
            <a:extLst>
              <a:ext uri="{FF2B5EF4-FFF2-40B4-BE49-F238E27FC236}">
                <a16:creationId xmlns:a16="http://schemas.microsoft.com/office/drawing/2014/main" id="{D8B081C9-EA97-4606-89B4-F45B3566323B}"/>
              </a:ext>
            </a:extLst>
          </p:cNvPr>
          <p:cNvSpPr txBox="1"/>
          <p:nvPr/>
        </p:nvSpPr>
        <p:spPr>
          <a:xfrm>
            <a:off x="9463562" y="2124188"/>
            <a:ext cx="2489900" cy="1938992"/>
          </a:xfrm>
          <a:prstGeom prst="rect">
            <a:avLst/>
          </a:prstGeom>
          <a:noFill/>
        </p:spPr>
        <p:txBody>
          <a:bodyPr wrap="square" rtlCol="0">
            <a:spAutoFit/>
          </a:bodyPr>
          <a:lstStyle/>
          <a:p>
            <a:r>
              <a:rPr lang="en-US" sz="2400" dirty="0"/>
              <a:t>Accessory dwelling units (ADUs) represent only affordable units provided </a:t>
            </a:r>
          </a:p>
        </p:txBody>
      </p:sp>
    </p:spTree>
    <p:extLst>
      <p:ext uri="{BB962C8B-B14F-4D97-AF65-F5344CB8AC3E}">
        <p14:creationId xmlns:p14="http://schemas.microsoft.com/office/powerpoint/2010/main" val="16636844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470900" cy="1139825"/>
          </a:xfrm>
        </p:spPr>
        <p:txBody>
          <a:bodyPr>
            <a:normAutofit fontScale="90000"/>
          </a:bodyPr>
          <a:lstStyle/>
          <a:p>
            <a:pPr algn="ctr"/>
            <a:r>
              <a:rPr lang="en-US" b="1" dirty="0"/>
              <a:t/>
            </a:r>
            <a:br>
              <a:rPr lang="en-US" b="1" dirty="0"/>
            </a:br>
            <a:endParaRPr lang="en-US" b="1" dirty="0"/>
          </a:p>
        </p:txBody>
      </p:sp>
      <p:sp>
        <p:nvSpPr>
          <p:cNvPr id="41" name="Slide Number Placeholder 7"/>
          <p:cNvSpPr>
            <a:spLocks noGrp="1"/>
          </p:cNvSpPr>
          <p:nvPr>
            <p:ph type="sldNum" sz="quarter" idx="12"/>
          </p:nvPr>
        </p:nvSpPr>
        <p:spPr/>
        <p:txBody>
          <a:bodyPr/>
          <a:lstStyle/>
          <a:p>
            <a:fld id="{828BD1B1-7031-45DE-9EFC-9A1FA697D08E}" type="slidenum">
              <a:rPr lang="en-US" altLang="en-US"/>
              <a:pPr/>
              <a:t>15</a:t>
            </a:fld>
            <a:endParaRPr lang="en-US" altLang="en-US"/>
          </a:p>
        </p:txBody>
      </p:sp>
      <p:graphicFrame>
        <p:nvGraphicFramePr>
          <p:cNvPr id="159790" name="Group 46"/>
          <p:cNvGraphicFramePr>
            <a:graphicFrameLocks noGrp="1"/>
          </p:cNvGraphicFramePr>
          <p:nvPr>
            <p:extLst>
              <p:ext uri="{D42A27DB-BD31-4B8C-83A1-F6EECF244321}">
                <p14:modId xmlns:p14="http://schemas.microsoft.com/office/powerpoint/2010/main" val="2611663288"/>
              </p:ext>
            </p:extLst>
          </p:nvPr>
        </p:nvGraphicFramePr>
        <p:xfrm>
          <a:off x="312962" y="1797836"/>
          <a:ext cx="8424638" cy="4762538"/>
        </p:xfrm>
        <a:graphic>
          <a:graphicData uri="http://schemas.openxmlformats.org/drawingml/2006/table">
            <a:tbl>
              <a:tblPr>
                <a:tableStyleId>{69C7853C-536D-4A76-A0AE-DD22124D55A5}</a:tableStyleId>
              </a:tblPr>
              <a:tblGrid>
                <a:gridCol w="2433886">
                  <a:extLst>
                    <a:ext uri="{9D8B030D-6E8A-4147-A177-3AD203B41FA5}">
                      <a16:colId xmlns:a16="http://schemas.microsoft.com/office/drawing/2014/main" val="20000"/>
                    </a:ext>
                  </a:extLst>
                </a:gridCol>
                <a:gridCol w="2228297">
                  <a:extLst>
                    <a:ext uri="{9D8B030D-6E8A-4147-A177-3AD203B41FA5}">
                      <a16:colId xmlns:a16="http://schemas.microsoft.com/office/drawing/2014/main" val="20001"/>
                    </a:ext>
                  </a:extLst>
                </a:gridCol>
                <a:gridCol w="1764068">
                  <a:extLst>
                    <a:ext uri="{9D8B030D-6E8A-4147-A177-3AD203B41FA5}">
                      <a16:colId xmlns:a16="http://schemas.microsoft.com/office/drawing/2014/main" val="20002"/>
                    </a:ext>
                  </a:extLst>
                </a:gridCol>
                <a:gridCol w="1998387">
                  <a:extLst>
                    <a:ext uri="{9D8B030D-6E8A-4147-A177-3AD203B41FA5}">
                      <a16:colId xmlns:a16="http://schemas.microsoft.com/office/drawing/2014/main" val="20003"/>
                    </a:ext>
                  </a:extLst>
                </a:gridCol>
              </a:tblGrid>
              <a:tr h="74490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800" b="0" u="none" strike="noStrike" cap="none" normalizeH="0" baseline="0" dirty="0">
                        <a:ln>
                          <a:noFill/>
                        </a:ln>
                        <a:solidFill>
                          <a:schemeClr val="bg1"/>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Income Level</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2021 Income</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(3 person </a:t>
                      </a:r>
                      <a:r>
                        <a:rPr kumimoji="0" lang="en-US" sz="2800" b="0" u="none" strike="noStrike" cap="none" normalizeH="0" baseline="0" dirty="0" err="1">
                          <a:ln>
                            <a:noFill/>
                          </a:ln>
                          <a:solidFill>
                            <a:schemeClr val="bg1"/>
                          </a:solidFill>
                          <a:effectLst/>
                          <a:latin typeface="+mn-lt"/>
                          <a:cs typeface="Arial" panose="020B0604020202020204" pitchFamily="34" charset="0"/>
                        </a:rPr>
                        <a:t>hh</a:t>
                      </a:r>
                      <a:r>
                        <a:rPr kumimoji="0" lang="en-US" sz="2800" b="0" u="none" strike="noStrike" cap="none" normalizeH="0" baseline="0" dirty="0">
                          <a:ln>
                            <a:noFill/>
                          </a:ln>
                          <a:solidFill>
                            <a:schemeClr val="bg1"/>
                          </a:solidFill>
                          <a:effectLst/>
                          <a:latin typeface="+mn-lt"/>
                          <a:cs typeface="Arial" panose="020B0604020202020204" pitchFamily="34" charset="0"/>
                        </a:rPr>
                        <a:t>)</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endParaRPr kumimoji="0" lang="en-US" sz="2800" b="0" u="none" strike="noStrike" cap="none" normalizeH="0" baseline="0" dirty="0">
                        <a:ln>
                          <a:noFill/>
                        </a:ln>
                        <a:solidFill>
                          <a:schemeClr val="bg1"/>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Units</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“Default Density”</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extLst>
                  <a:ext uri="{0D108BD9-81ED-4DB2-BD59-A6C34878D82A}">
                    <a16:rowId xmlns:a16="http://schemas.microsoft.com/office/drawing/2014/main" val="10000"/>
                  </a:ext>
                </a:extLst>
              </a:tr>
              <a:tr h="711671">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Very Low</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(&lt;50%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$53,200</a:t>
                      </a:r>
                      <a:endParaRPr kumimoji="0" lang="en-US" sz="28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127 units</a:t>
                      </a:r>
                      <a:endParaRPr kumimoji="0" lang="en-US" sz="28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Min. 20 </a:t>
                      </a:r>
                    </a:p>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du/acre</a:t>
                      </a: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1"/>
                  </a:ext>
                </a:extLst>
              </a:tr>
              <a:tr h="711671">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Low</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(51-80%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$85,150</a:t>
                      </a:r>
                      <a:endParaRPr kumimoji="0" lang="en-US" sz="28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lnSpc>
                          <a:spcPts val="2800"/>
                        </a:lnSpc>
                        <a:spcBef>
                          <a:spcPts val="0"/>
                        </a:spcBef>
                        <a:spcAft>
                          <a:spcPts val="0"/>
                        </a:spcAft>
                      </a:pPr>
                      <a:r>
                        <a:rPr lang="en-US" sz="2800" b="0" dirty="0">
                          <a:solidFill>
                            <a:schemeClr val="tx1"/>
                          </a:solidFill>
                          <a:latin typeface="+mn-lt"/>
                          <a:cs typeface="Arial" panose="020B0604020202020204" pitchFamily="34" charset="0"/>
                        </a:rPr>
                        <a:t>72 units</a:t>
                      </a:r>
                      <a:endParaRPr lang="en-US" sz="2800" b="0" dirty="0">
                        <a:solidFill>
                          <a:schemeClr val="tx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Min. 20 </a:t>
                      </a:r>
                    </a:p>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du/ acre</a:t>
                      </a: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2"/>
                  </a:ext>
                </a:extLst>
              </a:tr>
              <a:tr h="713132">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Moderate</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(81–120%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$86,400</a:t>
                      </a:r>
                      <a:endParaRPr kumimoji="0" lang="en-US" sz="28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lnSpc>
                          <a:spcPts val="2800"/>
                        </a:lnSpc>
                        <a:spcBef>
                          <a:spcPts val="0"/>
                        </a:spcBef>
                        <a:spcAft>
                          <a:spcPts val="0"/>
                        </a:spcAft>
                      </a:pPr>
                      <a:r>
                        <a:rPr lang="en-US" sz="2800" b="0" dirty="0">
                          <a:solidFill>
                            <a:schemeClr val="tx1"/>
                          </a:solidFill>
                          <a:latin typeface="+mn-lt"/>
                          <a:cs typeface="Arial" panose="020B0604020202020204" pitchFamily="34" charset="0"/>
                        </a:rPr>
                        <a:t>55 units</a:t>
                      </a:r>
                      <a:endParaRPr lang="en-US" sz="2800" b="0" dirty="0">
                        <a:solidFill>
                          <a:schemeClr val="tx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Min. 16 </a:t>
                      </a:r>
                    </a:p>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du/ acre </a:t>
                      </a: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3"/>
                  </a:ext>
                </a:extLst>
              </a:tr>
              <a:tr h="711671">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Above Mod</a:t>
                      </a:r>
                    </a:p>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(&gt;120% AMI)</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tx1"/>
                          </a:solidFill>
                          <a:effectLst/>
                          <a:latin typeface="+mn-lt"/>
                          <a:cs typeface="Arial" panose="020B0604020202020204" pitchFamily="34" charset="0"/>
                        </a:rPr>
                        <a:t>&gt; $86,400</a:t>
                      </a:r>
                      <a:endParaRPr kumimoji="0" lang="en-US" sz="28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lnSpc>
                          <a:spcPts val="2800"/>
                        </a:lnSpc>
                        <a:spcBef>
                          <a:spcPts val="0"/>
                        </a:spcBef>
                        <a:spcAft>
                          <a:spcPts val="0"/>
                        </a:spcAft>
                      </a:pPr>
                      <a:r>
                        <a:rPr lang="en-US" sz="2800" b="0" dirty="0">
                          <a:solidFill>
                            <a:schemeClr val="tx1"/>
                          </a:solidFill>
                          <a:latin typeface="+mn-lt"/>
                          <a:cs typeface="Arial" panose="020B0604020202020204" pitchFamily="34" charset="0"/>
                        </a:rPr>
                        <a:t>64 units</a:t>
                      </a:r>
                      <a:endParaRPr lang="en-US" sz="2800" b="0" dirty="0">
                        <a:solidFill>
                          <a:schemeClr val="tx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4"/>
                  </a:ext>
                </a:extLst>
              </a:tr>
              <a:tr h="521754">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r>
                        <a:rPr kumimoji="0" lang="en-US" sz="2800" b="0" u="none" strike="noStrike" cap="none" normalizeH="0" baseline="0" dirty="0">
                          <a:ln>
                            <a:noFill/>
                          </a:ln>
                          <a:solidFill>
                            <a:schemeClr val="bg1"/>
                          </a:solidFill>
                          <a:effectLst/>
                          <a:latin typeface="+mn-lt"/>
                          <a:cs typeface="Arial" panose="020B0604020202020204" pitchFamily="34" charset="0"/>
                        </a:rPr>
                        <a:t>Total</a:t>
                      </a:r>
                      <a:endParaRPr kumimoji="0" lang="en-US" sz="2800" b="0" i="0" u="none" strike="noStrike" cap="none" normalizeH="0" baseline="0" dirty="0">
                        <a:ln>
                          <a:noFill/>
                        </a:ln>
                        <a:solidFill>
                          <a:schemeClr val="bg1"/>
                        </a:solidFill>
                        <a:effectLst/>
                        <a:latin typeface="+mn-lt"/>
                        <a:cs typeface="Arial" pitchFamily="34" charset="0"/>
                      </a:endParaRPr>
                    </a:p>
                  </a:txBody>
                  <a:tcPr horzOverflow="overflow">
                    <a:solidFill>
                      <a:schemeClr val="accent2">
                        <a:lumMod val="75000"/>
                      </a:schemeClr>
                    </a:solidFill>
                  </a:tcPr>
                </a:tc>
                <a:tc>
                  <a:txBody>
                    <a:bodyPr/>
                    <a:lstStyle/>
                    <a:p>
                      <a:pPr marL="0" marR="0" lvl="0" indent="0" algn="ctr"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endParaRPr kumimoji="0" lang="en-US" sz="28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lnSpc>
                          <a:spcPts val="2800"/>
                        </a:lnSpc>
                        <a:spcBef>
                          <a:spcPts val="0"/>
                        </a:spcBef>
                        <a:spcAft>
                          <a:spcPts val="0"/>
                        </a:spcAft>
                      </a:pPr>
                      <a:r>
                        <a:rPr lang="en-US" sz="2800" b="0" dirty="0">
                          <a:solidFill>
                            <a:schemeClr val="tx1"/>
                          </a:solidFill>
                          <a:latin typeface="+mn-lt"/>
                          <a:cs typeface="Arial" panose="020B0604020202020204" pitchFamily="34" charset="0"/>
                        </a:rPr>
                        <a:t>318 units</a:t>
                      </a:r>
                      <a:endParaRPr lang="en-US" sz="2800" b="0" dirty="0">
                        <a:solidFill>
                          <a:schemeClr val="tx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l" defTabSz="914400" rtl="0" eaLnBrk="1" fontAlgn="base" latinLnBrk="0" hangingPunct="1">
                        <a:lnSpc>
                          <a:spcPts val="2800"/>
                        </a:lnSpc>
                        <a:spcBef>
                          <a:spcPts val="0"/>
                        </a:spcBef>
                        <a:spcAft>
                          <a:spcPts val="0"/>
                        </a:spcAft>
                        <a:buClr>
                          <a:schemeClr val="accent1"/>
                        </a:buClr>
                        <a:buSzPct val="65000"/>
                        <a:buFont typeface="Wingdings" pitchFamily="2" charset="2"/>
                        <a:buNone/>
                        <a:tabLst/>
                      </a:pPr>
                      <a:endParaRPr kumimoji="0" lang="en-US" sz="28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5"/>
                  </a:ext>
                </a:extLst>
              </a:tr>
            </a:tbl>
          </a:graphicData>
        </a:graphic>
      </p:graphicFrame>
      <p:sp>
        <p:nvSpPr>
          <p:cNvPr id="159789" name="Rectangle 45"/>
          <p:cNvSpPr>
            <a:spLocks noChangeArrowheads="1"/>
          </p:cNvSpPr>
          <p:nvPr/>
        </p:nvSpPr>
        <p:spPr bwMode="auto">
          <a:xfrm>
            <a:off x="3458813" y="349737"/>
            <a:ext cx="7938392" cy="1323439"/>
          </a:xfrm>
          <a:prstGeom prst="rect">
            <a:avLst/>
          </a:prstGeom>
          <a:noFill/>
          <a:ln w="9525">
            <a:noFill/>
            <a:miter lim="800000"/>
            <a:headEnd/>
            <a:tailEnd/>
          </a:ln>
          <a:effectLst/>
        </p:spPr>
        <p:txBody>
          <a:bodyPr wrap="square">
            <a:spAutoFit/>
          </a:bodyPr>
          <a:lstStyle/>
          <a:p>
            <a:r>
              <a:rPr lang="en-US" sz="4000" dirty="0">
                <a:latin typeface="+mj-lt"/>
                <a:cs typeface="Arial" pitchFamily="34" charset="0"/>
              </a:rPr>
              <a:t>Agoura Hills 2021-2029 RHNA</a:t>
            </a:r>
          </a:p>
          <a:p>
            <a:r>
              <a:rPr lang="en-US" sz="4000" dirty="0">
                <a:latin typeface="+mj-lt"/>
                <a:cs typeface="Arial" pitchFamily="34" charset="0"/>
              </a:rPr>
              <a:t>6</a:t>
            </a:r>
            <a:r>
              <a:rPr lang="en-US" sz="4000" baseline="30000" dirty="0">
                <a:latin typeface="+mj-lt"/>
                <a:cs typeface="Arial" pitchFamily="34" charset="0"/>
              </a:rPr>
              <a:t>th</a:t>
            </a:r>
            <a:r>
              <a:rPr lang="en-US" sz="4000" dirty="0">
                <a:latin typeface="+mj-lt"/>
                <a:cs typeface="Arial" pitchFamily="34" charset="0"/>
              </a:rPr>
              <a:t> cycle Housing Element</a:t>
            </a:r>
          </a:p>
        </p:txBody>
      </p:sp>
      <p:sp>
        <p:nvSpPr>
          <p:cNvPr id="2" name="TextBox 1">
            <a:extLst>
              <a:ext uri="{FF2B5EF4-FFF2-40B4-BE49-F238E27FC236}">
                <a16:creationId xmlns:a16="http://schemas.microsoft.com/office/drawing/2014/main" id="{144E1E35-34A0-45B5-B6CB-55ABD9186DB1}"/>
              </a:ext>
            </a:extLst>
          </p:cNvPr>
          <p:cNvSpPr txBox="1"/>
          <p:nvPr/>
        </p:nvSpPr>
        <p:spPr>
          <a:xfrm>
            <a:off x="8895305" y="2193050"/>
            <a:ext cx="3113590" cy="3416320"/>
          </a:xfrm>
          <a:prstGeom prst="rect">
            <a:avLst/>
          </a:prstGeom>
          <a:noFill/>
        </p:spPr>
        <p:txBody>
          <a:bodyPr wrap="square" rtlCol="0">
            <a:spAutoFit/>
          </a:bodyPr>
          <a:lstStyle/>
          <a:p>
            <a:r>
              <a:rPr lang="en-US" sz="2400" dirty="0"/>
              <a:t>6</a:t>
            </a:r>
            <a:r>
              <a:rPr lang="en-US" sz="2400" baseline="30000" dirty="0"/>
              <a:t>th</a:t>
            </a:r>
            <a:r>
              <a:rPr lang="en-US" sz="2400" dirty="0"/>
              <a:t> cycle RHNA more than 2.5 x higher</a:t>
            </a:r>
          </a:p>
          <a:p>
            <a:endParaRPr lang="en-US" sz="2400" dirty="0"/>
          </a:p>
          <a:p>
            <a:endParaRPr lang="en-US" sz="2400" dirty="0"/>
          </a:p>
          <a:p>
            <a:r>
              <a:rPr lang="en-US" sz="2400" dirty="0"/>
              <a:t>Need for policy shift to:</a:t>
            </a:r>
          </a:p>
          <a:p>
            <a:pPr marL="342900" indent="-342900">
              <a:buFont typeface="Wingdings" panose="05000000000000000000" pitchFamily="2" charset="2"/>
              <a:buChar char="§"/>
            </a:pPr>
            <a:r>
              <a:rPr lang="en-US" sz="2400" dirty="0"/>
              <a:t>Provide sufficient sites and zoning</a:t>
            </a:r>
          </a:p>
          <a:p>
            <a:pPr marL="342900" indent="-342900">
              <a:buFont typeface="Wingdings" panose="05000000000000000000" pitchFamily="2" charset="2"/>
              <a:buChar char="§"/>
            </a:pPr>
            <a:r>
              <a:rPr lang="en-US" sz="2400" dirty="0"/>
              <a:t>Produce affordable units</a:t>
            </a:r>
          </a:p>
        </p:txBody>
      </p:sp>
    </p:spTree>
    <p:extLst>
      <p:ext uri="{BB962C8B-B14F-4D97-AF65-F5344CB8AC3E}">
        <p14:creationId xmlns:p14="http://schemas.microsoft.com/office/powerpoint/2010/main" val="29371656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289139" y="959517"/>
            <a:ext cx="6966031" cy="711931"/>
          </a:xfrm>
        </p:spPr>
        <p:txBody>
          <a:bodyPr>
            <a:normAutofit fontScale="90000"/>
          </a:bodyPr>
          <a:lstStyle/>
          <a:p>
            <a:pPr algn="ctr"/>
            <a:r>
              <a:rPr lang="en-US" sz="4400" dirty="0"/>
              <a:t>New Parameters for Sites Inventory</a:t>
            </a:r>
          </a:p>
        </p:txBody>
      </p:sp>
      <p:sp>
        <p:nvSpPr>
          <p:cNvPr id="150531" name="Rectangle 3"/>
          <p:cNvSpPr>
            <a:spLocks noGrp="1" noChangeArrowheads="1"/>
          </p:cNvSpPr>
          <p:nvPr>
            <p:ph type="body" sz="half" idx="1"/>
          </p:nvPr>
        </p:nvSpPr>
        <p:spPr>
          <a:xfrm>
            <a:off x="609600" y="1794285"/>
            <a:ext cx="11213122" cy="4906553"/>
          </a:xfrm>
        </p:spPr>
        <p:txBody>
          <a:bodyPr>
            <a:noAutofit/>
          </a:bodyPr>
          <a:lstStyle/>
          <a:p>
            <a:pPr marL="347663" indent="-347663">
              <a:buFont typeface="Wingdings" panose="05000000000000000000" pitchFamily="2" charset="2"/>
              <a:buChar char="§"/>
            </a:pPr>
            <a:r>
              <a:rPr lang="en-US" sz="2800" dirty="0">
                <a:solidFill>
                  <a:schemeClr val="tx1"/>
                </a:solidFill>
                <a:cs typeface="Arial" pitchFamily="34" charset="0"/>
              </a:rPr>
              <a:t>Need to est. zoning with </a:t>
            </a:r>
            <a:r>
              <a:rPr lang="en-US" sz="2800" i="1" dirty="0">
                <a:solidFill>
                  <a:schemeClr val="tx1"/>
                </a:solidFill>
                <a:cs typeface="Arial" pitchFamily="34" charset="0"/>
              </a:rPr>
              <a:t>minimum</a:t>
            </a:r>
            <a:r>
              <a:rPr lang="en-US" sz="2800" dirty="0">
                <a:solidFill>
                  <a:schemeClr val="tx1"/>
                </a:solidFill>
                <a:cs typeface="Arial" pitchFamily="34" charset="0"/>
              </a:rPr>
              <a:t> 20 unit/acre densities for sites to be credited towards lower income RHNA</a:t>
            </a:r>
          </a:p>
          <a:p>
            <a:pPr marL="0" indent="0">
              <a:buNone/>
            </a:pPr>
            <a:endParaRPr lang="en-US" sz="1200" dirty="0">
              <a:solidFill>
                <a:schemeClr val="tx1"/>
              </a:solidFill>
              <a:cs typeface="Arial" pitchFamily="34" charset="0"/>
            </a:endParaRPr>
          </a:p>
          <a:p>
            <a:pPr marL="347663" indent="-347663">
              <a:buFont typeface="Wingdings" panose="05000000000000000000" pitchFamily="2" charset="2"/>
              <a:buChar char="§"/>
            </a:pPr>
            <a:r>
              <a:rPr lang="en-US" sz="2800" dirty="0">
                <a:solidFill>
                  <a:schemeClr val="tx1"/>
                </a:solidFill>
                <a:cs typeface="Arial" pitchFamily="34" charset="0"/>
              </a:rPr>
              <a:t>Development on following sites must be permitted “by right” for projects that include 20% lower income units</a:t>
            </a:r>
          </a:p>
          <a:p>
            <a:pPr marL="911225" indent="-342900">
              <a:spcBef>
                <a:spcPts val="200"/>
              </a:spcBef>
              <a:buFont typeface="Wingdings" panose="05000000000000000000" pitchFamily="2" charset="2"/>
              <a:buChar char="ü"/>
            </a:pPr>
            <a:r>
              <a:rPr lang="en-US" sz="2800" dirty="0">
                <a:solidFill>
                  <a:schemeClr val="accent1"/>
                </a:solidFill>
                <a:cs typeface="Arial" pitchFamily="34" charset="0"/>
              </a:rPr>
              <a:t> </a:t>
            </a:r>
            <a:r>
              <a:rPr lang="en-US" sz="2800" dirty="0">
                <a:solidFill>
                  <a:schemeClr val="tx1"/>
                </a:solidFill>
                <a:cs typeface="Arial" pitchFamily="34" charset="0"/>
              </a:rPr>
              <a:t>Sites reused from current Housing Element</a:t>
            </a:r>
          </a:p>
          <a:p>
            <a:pPr marL="911225" indent="-342900">
              <a:spcBef>
                <a:spcPts val="200"/>
              </a:spcBef>
              <a:buFont typeface="Wingdings" panose="05000000000000000000" pitchFamily="2" charset="2"/>
              <a:buChar char="ü"/>
            </a:pPr>
            <a:r>
              <a:rPr lang="en-US" sz="2800" dirty="0">
                <a:solidFill>
                  <a:schemeClr val="tx1"/>
                </a:solidFill>
                <a:cs typeface="Arial" pitchFamily="34" charset="0"/>
              </a:rPr>
              <a:t> Sites part of a rezone program to address lower income RHNA shortfall</a:t>
            </a:r>
          </a:p>
          <a:p>
            <a:pPr marL="911225" indent="-342900">
              <a:buFont typeface="Wingdings" panose="05000000000000000000" pitchFamily="2" charset="2"/>
              <a:buChar char="ü"/>
            </a:pPr>
            <a:endParaRPr lang="en-US" sz="1200" dirty="0">
              <a:solidFill>
                <a:schemeClr val="accent1"/>
              </a:solidFill>
              <a:cs typeface="Arial" pitchFamily="34" charset="0"/>
            </a:endParaRPr>
          </a:p>
          <a:p>
            <a:pPr marL="342900" indent="-342900">
              <a:buFont typeface="Wingdings" panose="05000000000000000000" pitchFamily="2" charset="2"/>
              <a:buChar char="§"/>
            </a:pPr>
            <a:r>
              <a:rPr lang="en-US" sz="2800" b="1" dirty="0">
                <a:solidFill>
                  <a:schemeClr val="tx1"/>
                </a:solidFill>
                <a:cs typeface="Arial" pitchFamily="34" charset="0"/>
              </a:rPr>
              <a:t>Will be important to establish objective design and development standards for use in  reviewing by-right development</a:t>
            </a:r>
          </a:p>
          <a:p>
            <a:pPr marL="347663" indent="-347663">
              <a:buFont typeface="Wingdings" panose="05000000000000000000" pitchFamily="2" charset="2"/>
              <a:buChar char="§"/>
            </a:pPr>
            <a:endParaRPr lang="en-US" sz="2400" dirty="0">
              <a:cs typeface="Arial" pitchFamily="34" charset="0"/>
            </a:endParaRPr>
          </a:p>
        </p:txBody>
      </p:sp>
      <p:sp>
        <p:nvSpPr>
          <p:cNvPr id="5" name="Slide Number Placeholder 6"/>
          <p:cNvSpPr>
            <a:spLocks noGrp="1"/>
          </p:cNvSpPr>
          <p:nvPr>
            <p:ph type="sldNum" sz="quarter" idx="12"/>
          </p:nvPr>
        </p:nvSpPr>
        <p:spPr/>
        <p:txBody>
          <a:bodyPr/>
          <a:lstStyle/>
          <a:p>
            <a:fld id="{BDE1D060-EB2B-4991-91C8-24A260EA2DA2}" type="slidenum">
              <a:rPr lang="en-US" altLang="en-US"/>
              <a:pPr/>
              <a:t>16</a:t>
            </a:fld>
            <a:endParaRPr lang="en-US" altLang="en-US"/>
          </a:p>
        </p:txBody>
      </p:sp>
    </p:spTree>
    <p:extLst>
      <p:ext uri="{BB962C8B-B14F-4D97-AF65-F5344CB8AC3E}">
        <p14:creationId xmlns:p14="http://schemas.microsoft.com/office/powerpoint/2010/main" val="21276795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p:txBody>
          <a:bodyPr>
            <a:normAutofit/>
          </a:bodyPr>
          <a:lstStyle/>
          <a:p>
            <a:r>
              <a:rPr lang="en-US" sz="4400" dirty="0"/>
              <a:t>No Net Loss Law (SB 166)</a:t>
            </a:r>
          </a:p>
        </p:txBody>
      </p:sp>
      <p:sp>
        <p:nvSpPr>
          <p:cNvPr id="3" name="Content Placeholder 2">
            <a:extLst>
              <a:ext uri="{FF2B5EF4-FFF2-40B4-BE49-F238E27FC236}">
                <a16:creationId xmlns:a16="http://schemas.microsoft.com/office/drawing/2014/main" id="{72B01E56-4165-494E-A255-87E6B09301AA}"/>
              </a:ext>
            </a:extLst>
          </p:cNvPr>
          <p:cNvSpPr>
            <a:spLocks noGrp="1"/>
          </p:cNvSpPr>
          <p:nvPr>
            <p:ph idx="1"/>
          </p:nvPr>
        </p:nvSpPr>
        <p:spPr>
          <a:xfrm>
            <a:off x="1188719" y="1956945"/>
            <a:ext cx="9966960" cy="4023360"/>
          </a:xfrm>
        </p:spPr>
        <p:txBody>
          <a:bodyPr>
            <a:noAutofit/>
          </a:bodyPr>
          <a:lstStyle/>
          <a:p>
            <a:pPr marL="347663" indent="-347663">
              <a:buFont typeface="Wingdings" panose="05000000000000000000" pitchFamily="2" charset="2"/>
              <a:buChar char="§"/>
            </a:pPr>
            <a:r>
              <a:rPr lang="en-US" sz="2800" dirty="0"/>
              <a:t>Requires sufficient adequate sites to be available at all times throughout the RHNA planning period </a:t>
            </a:r>
          </a:p>
          <a:p>
            <a:pPr>
              <a:buFont typeface="Wingdings" panose="05000000000000000000" pitchFamily="2" charset="2"/>
              <a:buChar char="§"/>
            </a:pPr>
            <a:r>
              <a:rPr lang="en-US" sz="2800" dirty="0"/>
              <a:t>   Must replenish sites capacity, if: </a:t>
            </a:r>
          </a:p>
          <a:p>
            <a:pPr marL="747713" indent="-342900">
              <a:spcBef>
                <a:spcPts val="600"/>
              </a:spcBef>
              <a:buFont typeface="Wingdings" panose="05000000000000000000" pitchFamily="2" charset="2"/>
              <a:buChar char="ü"/>
            </a:pPr>
            <a:r>
              <a:rPr lang="en-US" sz="2800" dirty="0"/>
              <a:t>Sites developed with fewer units than assumed in </a:t>
            </a:r>
            <a:r>
              <a:rPr lang="en-US" sz="2800" dirty="0" err="1"/>
              <a:t>Hsg</a:t>
            </a:r>
            <a:r>
              <a:rPr lang="en-US" sz="2800" dirty="0"/>
              <a:t> Element </a:t>
            </a:r>
          </a:p>
          <a:p>
            <a:pPr marL="747713" indent="-342900">
              <a:spcBef>
                <a:spcPts val="600"/>
              </a:spcBef>
              <a:buFont typeface="Wingdings" panose="05000000000000000000" pitchFamily="2" charset="2"/>
              <a:buChar char="ü"/>
            </a:pPr>
            <a:r>
              <a:rPr lang="en-US" sz="2800" dirty="0"/>
              <a:t>Sites developed for higher income/affordability level than assumed in </a:t>
            </a:r>
            <a:r>
              <a:rPr lang="en-US" sz="2800" dirty="0" err="1"/>
              <a:t>Hsg</a:t>
            </a:r>
            <a:r>
              <a:rPr lang="en-US" sz="2800" dirty="0"/>
              <a:t> Element </a:t>
            </a:r>
          </a:p>
          <a:p>
            <a:pPr marL="347663" indent="-347663">
              <a:buFont typeface="Wingdings" panose="05000000000000000000" pitchFamily="2" charset="2"/>
              <a:buChar char="§"/>
            </a:pPr>
            <a:r>
              <a:rPr lang="en-US" sz="2800" dirty="0"/>
              <a:t>Recommended that the City create a buffer in the housing element inventory of at least 15-30% more capacity than required </a:t>
            </a:r>
          </a:p>
          <a:p>
            <a:pPr>
              <a:buFont typeface="Wingdings" panose="05000000000000000000" pitchFamily="2" charset="2"/>
              <a:buChar char="§"/>
            </a:pPr>
            <a:r>
              <a:rPr lang="en-US" sz="2800" dirty="0"/>
              <a:t>   City often has projects built at lower density than Code allows</a:t>
            </a:r>
          </a:p>
        </p:txBody>
      </p:sp>
    </p:spTree>
    <p:extLst>
      <p:ext uri="{BB962C8B-B14F-4D97-AF65-F5344CB8AC3E}">
        <p14:creationId xmlns:p14="http://schemas.microsoft.com/office/powerpoint/2010/main" val="43673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a:xfrm>
            <a:off x="3122168" y="2532037"/>
            <a:ext cx="7469495" cy="1450757"/>
          </a:xfrm>
        </p:spPr>
        <p:txBody>
          <a:bodyPr/>
          <a:lstStyle/>
          <a:p>
            <a:r>
              <a:rPr lang="en-US" dirty="0"/>
              <a:t>Questions or Comments?</a:t>
            </a:r>
          </a:p>
        </p:txBody>
      </p:sp>
    </p:spTree>
    <p:extLst>
      <p:ext uri="{BB962C8B-B14F-4D97-AF65-F5344CB8AC3E}">
        <p14:creationId xmlns:p14="http://schemas.microsoft.com/office/powerpoint/2010/main" val="314975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a:xfrm>
            <a:off x="5255769" y="2653957"/>
            <a:ext cx="3989832" cy="1450757"/>
          </a:xfrm>
        </p:spPr>
        <p:txBody>
          <a:bodyPr/>
          <a:lstStyle/>
          <a:p>
            <a:r>
              <a:rPr lang="en-US" dirty="0"/>
              <a:t>Break</a:t>
            </a:r>
          </a:p>
        </p:txBody>
      </p:sp>
    </p:spTree>
    <p:extLst>
      <p:ext uri="{BB962C8B-B14F-4D97-AF65-F5344CB8AC3E}">
        <p14:creationId xmlns:p14="http://schemas.microsoft.com/office/powerpoint/2010/main" val="338199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53" y="758952"/>
            <a:ext cx="11867147" cy="3566160"/>
          </a:xfrm>
        </p:spPr>
        <p:txBody>
          <a:bodyPr/>
          <a:lstStyle/>
          <a:p>
            <a:pPr algn="ctr"/>
            <a:r>
              <a:rPr lang="en-US" sz="7200" dirty="0"/>
              <a:t>Housing Element 	Update</a:t>
            </a:r>
            <a:r>
              <a:rPr lang="en-US" dirty="0"/>
              <a:t>	</a:t>
            </a:r>
          </a:p>
        </p:txBody>
      </p:sp>
      <p:sp>
        <p:nvSpPr>
          <p:cNvPr id="3" name="Subtitle 2"/>
          <p:cNvSpPr>
            <a:spLocks noGrp="1"/>
          </p:cNvSpPr>
          <p:nvPr>
            <p:ph type="subTitle" idx="1"/>
          </p:nvPr>
        </p:nvSpPr>
        <p:spPr>
          <a:xfrm>
            <a:off x="627193" y="4530328"/>
            <a:ext cx="10058400" cy="1143000"/>
          </a:xfrm>
        </p:spPr>
        <p:txBody>
          <a:bodyPr>
            <a:normAutofit/>
          </a:bodyPr>
          <a:lstStyle/>
          <a:p>
            <a:pPr algn="ctr"/>
            <a:r>
              <a:rPr lang="en-US" sz="2800" dirty="0"/>
              <a:t>A Workshop for the public</a:t>
            </a:r>
          </a:p>
        </p:txBody>
      </p:sp>
      <p:pic>
        <p:nvPicPr>
          <p:cNvPr id="6" name="Picture 5"/>
          <p:cNvPicPr>
            <a:picLocks noChangeAspect="1"/>
          </p:cNvPicPr>
          <p:nvPr/>
        </p:nvPicPr>
        <p:blipFill>
          <a:blip r:embed="rId3"/>
          <a:stretch>
            <a:fillRect/>
          </a:stretch>
        </p:blipFill>
        <p:spPr>
          <a:xfrm>
            <a:off x="3089603" y="268224"/>
            <a:ext cx="5133580" cy="2767584"/>
          </a:xfrm>
          <a:prstGeom prst="rect">
            <a:avLst/>
          </a:prstGeom>
        </p:spPr>
      </p:pic>
      <p:sp>
        <p:nvSpPr>
          <p:cNvPr id="7" name="TextBox 6"/>
          <p:cNvSpPr txBox="1"/>
          <p:nvPr/>
        </p:nvSpPr>
        <p:spPr>
          <a:xfrm>
            <a:off x="4986528" y="6415516"/>
            <a:ext cx="7449312" cy="461665"/>
          </a:xfrm>
          <a:prstGeom prst="rect">
            <a:avLst/>
          </a:prstGeom>
          <a:noFill/>
        </p:spPr>
        <p:txBody>
          <a:bodyPr wrap="square" rtlCol="0">
            <a:spAutoFit/>
          </a:bodyPr>
          <a:lstStyle/>
          <a:p>
            <a:r>
              <a:rPr lang="en-US" sz="2400" dirty="0">
                <a:solidFill>
                  <a:schemeClr val="bg1"/>
                </a:solidFill>
              </a:rPr>
              <a:t>August 4, 2021 </a:t>
            </a:r>
          </a:p>
        </p:txBody>
      </p:sp>
    </p:spTree>
    <p:extLst>
      <p:ext uri="{BB962C8B-B14F-4D97-AF65-F5344CB8AC3E}">
        <p14:creationId xmlns:p14="http://schemas.microsoft.com/office/powerpoint/2010/main" val="158905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a:xfrm>
            <a:off x="2492248" y="2481237"/>
            <a:ext cx="7469495" cy="1450757"/>
          </a:xfrm>
        </p:spPr>
        <p:txBody>
          <a:bodyPr/>
          <a:lstStyle/>
          <a:p>
            <a:r>
              <a:rPr lang="en-US" dirty="0"/>
              <a:t>Questions and Answer Session</a:t>
            </a:r>
          </a:p>
        </p:txBody>
      </p:sp>
    </p:spTree>
    <p:extLst>
      <p:ext uri="{BB962C8B-B14F-4D97-AF65-F5344CB8AC3E}">
        <p14:creationId xmlns:p14="http://schemas.microsoft.com/office/powerpoint/2010/main" val="161526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Housing Sites &amp;</a:t>
            </a:r>
            <a:br>
              <a:rPr lang="en-US" dirty="0"/>
            </a:br>
            <a:r>
              <a:rPr lang="en-US" dirty="0"/>
              <a:t>General Plan Update</a:t>
            </a:r>
          </a:p>
        </p:txBody>
      </p:sp>
      <p:sp>
        <p:nvSpPr>
          <p:cNvPr id="3" name="Subtitle 2"/>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33CBA7E2-4D05-4F84-8DDB-E78D6191CD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5162" y="438341"/>
            <a:ext cx="2091944" cy="112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184" y="286603"/>
            <a:ext cx="7469495" cy="1070559"/>
          </a:xfrm>
        </p:spPr>
        <p:txBody>
          <a:bodyPr>
            <a:normAutofit/>
          </a:bodyPr>
          <a:lstStyle/>
          <a:p>
            <a:r>
              <a:rPr lang="en-US" dirty="0"/>
              <a:t>Potential Housing Sites</a:t>
            </a:r>
          </a:p>
        </p:txBody>
      </p:sp>
      <p:graphicFrame>
        <p:nvGraphicFramePr>
          <p:cNvPr id="5" name="Content Placeholder 4"/>
          <p:cNvGraphicFramePr>
            <a:graphicFrameLocks noGrp="1" noChangeAspect="1"/>
          </p:cNvGraphicFramePr>
          <p:nvPr>
            <p:ph idx="1"/>
          </p:nvPr>
        </p:nvGraphicFramePr>
        <p:xfrm>
          <a:off x="760397" y="-1"/>
          <a:ext cx="10530037" cy="6227545"/>
        </p:xfrm>
        <a:graphic>
          <a:graphicData uri="http://schemas.openxmlformats.org/presentationml/2006/ole">
            <mc:AlternateContent xmlns:mc="http://schemas.openxmlformats.org/markup-compatibility/2006">
              <mc:Choice xmlns:v="urn:schemas-microsoft-com:vml" Requires="v">
                <p:oleObj spid="_x0000_s1039" name="Acrobat Document" r:id="rId3" imgW="11658504" imgH="7543510" progId="AcroExch.Document.DC">
                  <p:embed/>
                </p:oleObj>
              </mc:Choice>
              <mc:Fallback>
                <p:oleObj name="Acrobat Document" r:id="rId3" imgW="11658504" imgH="7543510" progId="AcroExch.Document.DC">
                  <p:embed/>
                  <p:pic>
                    <p:nvPicPr>
                      <p:cNvPr id="5" name="Content Placeholder 4"/>
                      <p:cNvPicPr/>
                      <p:nvPr/>
                    </p:nvPicPr>
                    <p:blipFill>
                      <a:blip r:embed="rId4"/>
                      <a:stretch>
                        <a:fillRect/>
                      </a:stretch>
                    </p:blipFill>
                    <p:spPr>
                      <a:xfrm>
                        <a:off x="760397" y="-1"/>
                        <a:ext cx="10530037" cy="6227545"/>
                      </a:xfrm>
                      <a:prstGeom prst="rect">
                        <a:avLst/>
                      </a:prstGeom>
                    </p:spPr>
                  </p:pic>
                </p:oleObj>
              </mc:Fallback>
            </mc:AlternateContent>
          </a:graphicData>
        </a:graphic>
      </p:graphicFrame>
    </p:spTree>
    <p:extLst>
      <p:ext uri="{BB962C8B-B14F-4D97-AF65-F5344CB8AC3E}">
        <p14:creationId xmlns:p14="http://schemas.microsoft.com/office/powerpoint/2010/main" val="24087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a:xfrm>
            <a:off x="3686185" y="571638"/>
            <a:ext cx="7469495" cy="834535"/>
          </a:xfrm>
        </p:spPr>
        <p:txBody>
          <a:bodyPr>
            <a:normAutofit/>
          </a:bodyPr>
          <a:lstStyle/>
          <a:p>
            <a:r>
              <a:rPr lang="en-US" dirty="0"/>
              <a:t>Potential Housing Sites</a:t>
            </a:r>
          </a:p>
        </p:txBody>
      </p:sp>
      <p:sp>
        <p:nvSpPr>
          <p:cNvPr id="3" name="Content Placeholder 2">
            <a:extLst>
              <a:ext uri="{FF2B5EF4-FFF2-40B4-BE49-F238E27FC236}">
                <a16:creationId xmlns:a16="http://schemas.microsoft.com/office/drawing/2014/main" id="{72B01E56-4165-494E-A255-87E6B09301AA}"/>
              </a:ext>
            </a:extLst>
          </p:cNvPr>
          <p:cNvSpPr>
            <a:spLocks noGrp="1"/>
          </p:cNvSpPr>
          <p:nvPr>
            <p:ph idx="1"/>
          </p:nvPr>
        </p:nvSpPr>
        <p:spPr>
          <a:xfrm>
            <a:off x="1188720" y="2263002"/>
            <a:ext cx="9966960" cy="4023360"/>
          </a:xfrm>
        </p:spPr>
        <p:txBody>
          <a:bodyPr>
            <a:normAutofit/>
          </a:bodyPr>
          <a:lstStyle/>
          <a:p>
            <a:pPr marL="0" indent="0">
              <a:buNone/>
            </a:pPr>
            <a:r>
              <a:rPr lang="en-US" sz="3200" dirty="0">
                <a:solidFill>
                  <a:schemeClr val="tx1"/>
                </a:solidFill>
              </a:rPr>
              <a:t>Zoning for multi-family housing</a:t>
            </a:r>
          </a:p>
          <a:p>
            <a:pPr marL="347663" indent="-347663">
              <a:buFont typeface="Wingdings" panose="05000000000000000000" pitchFamily="2" charset="2"/>
              <a:buChar char="§"/>
            </a:pPr>
            <a:r>
              <a:rPr lang="en-US" sz="3200" dirty="0">
                <a:solidFill>
                  <a:schemeClr val="tx1"/>
                </a:solidFill>
              </a:rPr>
              <a:t>RM zone (6-15 DU/AC) – </a:t>
            </a:r>
            <a:r>
              <a:rPr lang="en-US" sz="3200" i="1" dirty="0">
                <a:solidFill>
                  <a:schemeClr val="tx1"/>
                </a:solidFill>
              </a:rPr>
              <a:t>no vacant sites </a:t>
            </a:r>
          </a:p>
          <a:p>
            <a:pPr marL="347663" indent="-347663">
              <a:buFont typeface="Wingdings" panose="05000000000000000000" pitchFamily="2" charset="2"/>
              <a:buChar char="§"/>
            </a:pPr>
            <a:r>
              <a:rPr lang="en-US" sz="3200" dirty="0">
                <a:solidFill>
                  <a:schemeClr val="tx1"/>
                </a:solidFill>
              </a:rPr>
              <a:t>RH zone (15-25 DU/AC) – </a:t>
            </a:r>
            <a:r>
              <a:rPr lang="en-US" sz="3200" i="1" dirty="0">
                <a:solidFill>
                  <a:schemeClr val="tx1"/>
                </a:solidFill>
              </a:rPr>
              <a:t>no vacant sites </a:t>
            </a:r>
          </a:p>
          <a:p>
            <a:pPr marL="347663" indent="-347663">
              <a:buFont typeface="Wingdings" panose="05000000000000000000" pitchFamily="2" charset="2"/>
              <a:buChar char="§"/>
            </a:pPr>
            <a:r>
              <a:rPr lang="en-US" sz="3200" dirty="0">
                <a:solidFill>
                  <a:schemeClr val="tx1"/>
                </a:solidFill>
              </a:rPr>
              <a:t>Agoura Village Specific Plan (PD) zone – </a:t>
            </a:r>
            <a:r>
              <a:rPr lang="en-US" sz="3200" i="1" u="sng" dirty="0">
                <a:solidFill>
                  <a:schemeClr val="tx1"/>
                </a:solidFill>
              </a:rPr>
              <a:t>vacant</a:t>
            </a:r>
            <a:r>
              <a:rPr lang="en-US" sz="3200" i="1" dirty="0">
                <a:solidFill>
                  <a:schemeClr val="tx1"/>
                </a:solidFill>
              </a:rPr>
              <a:t> sites </a:t>
            </a:r>
          </a:p>
        </p:txBody>
      </p:sp>
    </p:spTree>
    <p:extLst>
      <p:ext uri="{BB962C8B-B14F-4D97-AF65-F5344CB8AC3E}">
        <p14:creationId xmlns:p14="http://schemas.microsoft.com/office/powerpoint/2010/main" val="1191625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9"/>
          <p:cNvGrpSpPr>
            <a:grpSpLocks/>
          </p:cNvGrpSpPr>
          <p:nvPr/>
        </p:nvGrpSpPr>
        <p:grpSpPr bwMode="auto">
          <a:xfrm>
            <a:off x="2286000" y="1737360"/>
            <a:ext cx="7779657" cy="4634410"/>
            <a:chOff x="0" y="0"/>
            <a:chExt cx="5760" cy="4032"/>
          </a:xfrm>
        </p:grpSpPr>
        <p:grpSp>
          <p:nvGrpSpPr>
            <p:cNvPr id="16" name="Group 15"/>
            <p:cNvGrpSpPr>
              <a:grpSpLocks/>
            </p:cNvGrpSpPr>
            <p:nvPr/>
          </p:nvGrpSpPr>
          <p:grpSpPr bwMode="auto">
            <a:xfrm>
              <a:off x="0" y="0"/>
              <a:ext cx="5760" cy="4032"/>
              <a:chOff x="96" y="0"/>
              <a:chExt cx="5564" cy="3840"/>
            </a:xfrm>
          </p:grpSpPr>
          <p:pic>
            <p:nvPicPr>
              <p:cNvPr id="18" name="Picture 10"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0"/>
                <a:ext cx="5564" cy="3840"/>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2"/>
              <p:cNvSpPr>
                <a:spLocks/>
              </p:cNvSpPr>
              <p:nvPr/>
            </p:nvSpPr>
            <p:spPr bwMode="auto">
              <a:xfrm>
                <a:off x="2214" y="1824"/>
                <a:ext cx="1050" cy="882"/>
              </a:xfrm>
              <a:custGeom>
                <a:avLst/>
                <a:gdLst>
                  <a:gd name="T0" fmla="*/ 23 w 1050"/>
                  <a:gd name="T1" fmla="*/ 66 h 882"/>
                  <a:gd name="T2" fmla="*/ 0 w 1050"/>
                  <a:gd name="T3" fmla="*/ 882 h 882"/>
                  <a:gd name="T4" fmla="*/ 675 w 1050"/>
                  <a:gd name="T5" fmla="*/ 489 h 882"/>
                  <a:gd name="T6" fmla="*/ 618 w 1050"/>
                  <a:gd name="T7" fmla="*/ 432 h 882"/>
                  <a:gd name="T8" fmla="*/ 677 w 1050"/>
                  <a:gd name="T9" fmla="*/ 363 h 882"/>
                  <a:gd name="T10" fmla="*/ 759 w 1050"/>
                  <a:gd name="T11" fmla="*/ 357 h 882"/>
                  <a:gd name="T12" fmla="*/ 810 w 1050"/>
                  <a:gd name="T13" fmla="*/ 336 h 882"/>
                  <a:gd name="T14" fmla="*/ 858 w 1050"/>
                  <a:gd name="T15" fmla="*/ 384 h 882"/>
                  <a:gd name="T16" fmla="*/ 906 w 1050"/>
                  <a:gd name="T17" fmla="*/ 356 h 882"/>
                  <a:gd name="T18" fmla="*/ 906 w 1050"/>
                  <a:gd name="T19" fmla="*/ 336 h 882"/>
                  <a:gd name="T20" fmla="*/ 954 w 1050"/>
                  <a:gd name="T21" fmla="*/ 288 h 882"/>
                  <a:gd name="T22" fmla="*/ 1002 w 1050"/>
                  <a:gd name="T23" fmla="*/ 336 h 882"/>
                  <a:gd name="T24" fmla="*/ 1050 w 1050"/>
                  <a:gd name="T25" fmla="*/ 144 h 882"/>
                  <a:gd name="T26" fmla="*/ 858 w 1050"/>
                  <a:gd name="T27" fmla="*/ 96 h 882"/>
                  <a:gd name="T28" fmla="*/ 810 w 1050"/>
                  <a:gd name="T29" fmla="*/ 96 h 882"/>
                  <a:gd name="T30" fmla="*/ 666 w 1050"/>
                  <a:gd name="T31" fmla="*/ 48 h 882"/>
                  <a:gd name="T32" fmla="*/ 651 w 1050"/>
                  <a:gd name="T33" fmla="*/ 144 h 882"/>
                  <a:gd name="T34" fmla="*/ 618 w 1050"/>
                  <a:gd name="T35" fmla="*/ 96 h 882"/>
                  <a:gd name="T36" fmla="*/ 570 w 1050"/>
                  <a:gd name="T37" fmla="*/ 144 h 882"/>
                  <a:gd name="T38" fmla="*/ 522 w 1050"/>
                  <a:gd name="T39" fmla="*/ 144 h 882"/>
                  <a:gd name="T40" fmla="*/ 474 w 1050"/>
                  <a:gd name="T41" fmla="*/ 96 h 882"/>
                  <a:gd name="T42" fmla="*/ 426 w 1050"/>
                  <a:gd name="T43" fmla="*/ 0 h 882"/>
                  <a:gd name="T44" fmla="*/ 450 w 1050"/>
                  <a:gd name="T45" fmla="*/ 192 h 882"/>
                  <a:gd name="T46" fmla="*/ 336 w 1050"/>
                  <a:gd name="T47" fmla="*/ 197 h 882"/>
                  <a:gd name="T48" fmla="*/ 234 w 1050"/>
                  <a:gd name="T49" fmla="*/ 144 h 882"/>
                  <a:gd name="T50" fmla="*/ 138 w 1050"/>
                  <a:gd name="T51" fmla="*/ 96 h 882"/>
                  <a:gd name="T52" fmla="*/ 23 w 1050"/>
                  <a:gd name="T53" fmla="*/ 66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0" h="882">
                    <a:moveTo>
                      <a:pt x="23" y="66"/>
                    </a:moveTo>
                    <a:lnTo>
                      <a:pt x="0" y="882"/>
                    </a:lnTo>
                    <a:lnTo>
                      <a:pt x="675" y="489"/>
                    </a:lnTo>
                    <a:lnTo>
                      <a:pt x="618" y="432"/>
                    </a:lnTo>
                    <a:lnTo>
                      <a:pt x="677" y="363"/>
                    </a:lnTo>
                    <a:lnTo>
                      <a:pt x="759" y="357"/>
                    </a:lnTo>
                    <a:lnTo>
                      <a:pt x="810" y="336"/>
                    </a:lnTo>
                    <a:lnTo>
                      <a:pt x="858" y="384"/>
                    </a:lnTo>
                    <a:lnTo>
                      <a:pt x="906" y="356"/>
                    </a:lnTo>
                    <a:lnTo>
                      <a:pt x="906" y="336"/>
                    </a:lnTo>
                    <a:lnTo>
                      <a:pt x="954" y="288"/>
                    </a:lnTo>
                    <a:lnTo>
                      <a:pt x="1002" y="336"/>
                    </a:lnTo>
                    <a:lnTo>
                      <a:pt x="1050" y="144"/>
                    </a:lnTo>
                    <a:lnTo>
                      <a:pt x="858" y="96"/>
                    </a:lnTo>
                    <a:lnTo>
                      <a:pt x="810" y="96"/>
                    </a:lnTo>
                    <a:lnTo>
                      <a:pt x="666" y="48"/>
                    </a:lnTo>
                    <a:lnTo>
                      <a:pt x="651" y="144"/>
                    </a:lnTo>
                    <a:lnTo>
                      <a:pt x="618" y="96"/>
                    </a:lnTo>
                    <a:lnTo>
                      <a:pt x="570" y="144"/>
                    </a:lnTo>
                    <a:lnTo>
                      <a:pt x="522" y="144"/>
                    </a:lnTo>
                    <a:lnTo>
                      <a:pt x="474" y="96"/>
                    </a:lnTo>
                    <a:lnTo>
                      <a:pt x="426" y="0"/>
                    </a:lnTo>
                    <a:lnTo>
                      <a:pt x="450" y="192"/>
                    </a:lnTo>
                    <a:lnTo>
                      <a:pt x="336" y="197"/>
                    </a:lnTo>
                    <a:lnTo>
                      <a:pt x="234" y="144"/>
                    </a:lnTo>
                    <a:lnTo>
                      <a:pt x="138" y="96"/>
                    </a:lnTo>
                    <a:lnTo>
                      <a:pt x="23" y="66"/>
                    </a:lnTo>
                    <a:close/>
                  </a:path>
                </a:pathLst>
              </a:custGeom>
              <a:noFill/>
              <a:ln w="635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p:cNvSpPr>
                <a:spLocks noChangeShapeType="1"/>
              </p:cNvSpPr>
              <p:nvPr/>
            </p:nvSpPr>
            <p:spPr bwMode="auto">
              <a:xfrm flipV="1">
                <a:off x="1824" y="2304"/>
                <a:ext cx="528" cy="48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14"/>
              <p:cNvSpPr txBox="1">
                <a:spLocks noChangeArrowheads="1"/>
              </p:cNvSpPr>
              <p:nvPr/>
            </p:nvSpPr>
            <p:spPr bwMode="auto">
              <a:xfrm>
                <a:off x="1008" y="2688"/>
                <a:ext cx="144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sz="1400" b="1">
                    <a:solidFill>
                      <a:srgbClr val="800000"/>
                    </a:solidFill>
                  </a:rPr>
                  <a:t>Agoura Village </a:t>
                </a:r>
              </a:p>
              <a:p>
                <a:pPr>
                  <a:lnSpc>
                    <a:spcPct val="90000"/>
                  </a:lnSpc>
                </a:pPr>
                <a:r>
                  <a:rPr lang="en-US" altLang="en-US" sz="1400" b="1">
                    <a:solidFill>
                      <a:srgbClr val="800000"/>
                    </a:solidFill>
                  </a:rPr>
                  <a:t>Specific Plan Area</a:t>
                </a:r>
              </a:p>
            </p:txBody>
          </p:sp>
        </p:grpSp>
        <p:sp>
          <p:nvSpPr>
            <p:cNvPr id="17" name="Freeform 18"/>
            <p:cNvSpPr>
              <a:spLocks/>
            </p:cNvSpPr>
            <p:nvPr/>
          </p:nvSpPr>
          <p:spPr bwMode="auto">
            <a:xfrm>
              <a:off x="4860" y="932"/>
              <a:ext cx="147" cy="82"/>
            </a:xfrm>
            <a:custGeom>
              <a:avLst/>
              <a:gdLst>
                <a:gd name="T0" fmla="*/ 0 w 147"/>
                <a:gd name="T1" fmla="*/ 1 h 82"/>
                <a:gd name="T2" fmla="*/ 0 w 147"/>
                <a:gd name="T3" fmla="*/ 82 h 82"/>
                <a:gd name="T4" fmla="*/ 147 w 147"/>
                <a:gd name="T5" fmla="*/ 82 h 82"/>
                <a:gd name="T6" fmla="*/ 146 w 147"/>
                <a:gd name="T7" fmla="*/ 0 h 82"/>
                <a:gd name="T8" fmla="*/ 0 w 147"/>
                <a:gd name="T9" fmla="*/ 1 h 82"/>
              </a:gdLst>
              <a:ahLst/>
              <a:cxnLst>
                <a:cxn ang="0">
                  <a:pos x="T0" y="T1"/>
                </a:cxn>
                <a:cxn ang="0">
                  <a:pos x="T2" y="T3"/>
                </a:cxn>
                <a:cxn ang="0">
                  <a:pos x="T4" y="T5"/>
                </a:cxn>
                <a:cxn ang="0">
                  <a:pos x="T6" y="T7"/>
                </a:cxn>
                <a:cxn ang="0">
                  <a:pos x="T8" y="T9"/>
                </a:cxn>
              </a:cxnLst>
              <a:rect l="0" t="0" r="r" b="b"/>
              <a:pathLst>
                <a:path w="147" h="82">
                  <a:moveTo>
                    <a:pt x="0" y="1"/>
                  </a:moveTo>
                  <a:lnTo>
                    <a:pt x="0" y="82"/>
                  </a:lnTo>
                  <a:lnTo>
                    <a:pt x="147" y="82"/>
                  </a:lnTo>
                  <a:lnTo>
                    <a:pt x="146" y="0"/>
                  </a:lnTo>
                  <a:lnTo>
                    <a:pt x="0" y="1"/>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p:txBody>
          <a:bodyPr/>
          <a:lstStyle/>
          <a:p>
            <a:r>
              <a:rPr lang="en-US" dirty="0"/>
              <a:t>Agoura Village Specific Plan</a:t>
            </a:r>
          </a:p>
        </p:txBody>
      </p:sp>
    </p:spTree>
    <p:extLst>
      <p:ext uri="{BB962C8B-B14F-4D97-AF65-F5344CB8AC3E}">
        <p14:creationId xmlns:p14="http://schemas.microsoft.com/office/powerpoint/2010/main" val="331721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p:txBody>
          <a:bodyPr>
            <a:normAutofit/>
          </a:bodyPr>
          <a:lstStyle/>
          <a:p>
            <a:r>
              <a:rPr lang="en-US" sz="4400" dirty="0"/>
              <a:t>		AVSP &amp; ADUs and RHNA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5296121"/>
              </p:ext>
            </p:extLst>
          </p:nvPr>
        </p:nvGraphicFramePr>
        <p:xfrm>
          <a:off x="683393" y="1737360"/>
          <a:ext cx="10645542" cy="4040778"/>
        </p:xfrm>
        <a:graphic>
          <a:graphicData uri="http://schemas.openxmlformats.org/drawingml/2006/table">
            <a:tbl>
              <a:tblPr firstRow="1" bandRow="1">
                <a:tableStyleId>{5C22544A-7EE6-4342-B048-85BDC9FD1C3A}</a:tableStyleId>
              </a:tblPr>
              <a:tblGrid>
                <a:gridCol w="1973180">
                  <a:extLst>
                    <a:ext uri="{9D8B030D-6E8A-4147-A177-3AD203B41FA5}">
                      <a16:colId xmlns:a16="http://schemas.microsoft.com/office/drawing/2014/main" val="2510027143"/>
                    </a:ext>
                  </a:extLst>
                </a:gridCol>
                <a:gridCol w="1575334">
                  <a:extLst>
                    <a:ext uri="{9D8B030D-6E8A-4147-A177-3AD203B41FA5}">
                      <a16:colId xmlns:a16="http://schemas.microsoft.com/office/drawing/2014/main" val="2291431302"/>
                    </a:ext>
                  </a:extLst>
                </a:gridCol>
                <a:gridCol w="1774257">
                  <a:extLst>
                    <a:ext uri="{9D8B030D-6E8A-4147-A177-3AD203B41FA5}">
                      <a16:colId xmlns:a16="http://schemas.microsoft.com/office/drawing/2014/main" val="2082297561"/>
                    </a:ext>
                  </a:extLst>
                </a:gridCol>
                <a:gridCol w="1774257">
                  <a:extLst>
                    <a:ext uri="{9D8B030D-6E8A-4147-A177-3AD203B41FA5}">
                      <a16:colId xmlns:a16="http://schemas.microsoft.com/office/drawing/2014/main" val="1001533351"/>
                    </a:ext>
                  </a:extLst>
                </a:gridCol>
                <a:gridCol w="1774257">
                  <a:extLst>
                    <a:ext uri="{9D8B030D-6E8A-4147-A177-3AD203B41FA5}">
                      <a16:colId xmlns:a16="http://schemas.microsoft.com/office/drawing/2014/main" val="310709534"/>
                    </a:ext>
                  </a:extLst>
                </a:gridCol>
                <a:gridCol w="1774257">
                  <a:extLst>
                    <a:ext uri="{9D8B030D-6E8A-4147-A177-3AD203B41FA5}">
                      <a16:colId xmlns:a16="http://schemas.microsoft.com/office/drawing/2014/main" val="2989963020"/>
                    </a:ext>
                  </a:extLst>
                </a:gridCol>
              </a:tblGrid>
              <a:tr h="673463">
                <a:tc>
                  <a:txBody>
                    <a:bodyPr/>
                    <a:lstStyle/>
                    <a:p>
                      <a:endParaRPr lang="en-US" sz="2800" dirty="0"/>
                    </a:p>
                  </a:txBody>
                  <a:tcPr>
                    <a:solidFill>
                      <a:schemeClr val="accent1">
                        <a:lumMod val="75000"/>
                      </a:schemeClr>
                    </a:solidFill>
                  </a:tcPr>
                </a:tc>
                <a:tc>
                  <a:txBody>
                    <a:bodyPr/>
                    <a:lstStyle/>
                    <a:p>
                      <a:r>
                        <a:rPr lang="en-US" sz="2800" dirty="0"/>
                        <a:t>AVSP</a:t>
                      </a:r>
                    </a:p>
                  </a:txBody>
                  <a:tcPr>
                    <a:solidFill>
                      <a:schemeClr val="accent1">
                        <a:lumMod val="75000"/>
                      </a:schemeClr>
                    </a:solidFill>
                  </a:tcPr>
                </a:tc>
                <a:tc>
                  <a:txBody>
                    <a:bodyPr/>
                    <a:lstStyle/>
                    <a:p>
                      <a:r>
                        <a:rPr lang="en-US" sz="2800" dirty="0"/>
                        <a:t>ADUs</a:t>
                      </a:r>
                    </a:p>
                  </a:txBody>
                  <a:tcPr>
                    <a:solidFill>
                      <a:schemeClr val="accent1">
                        <a:lumMod val="75000"/>
                      </a:schemeClr>
                    </a:solidFill>
                  </a:tcPr>
                </a:tc>
                <a:tc>
                  <a:txBody>
                    <a:bodyPr/>
                    <a:lstStyle/>
                    <a:p>
                      <a:r>
                        <a:rPr lang="en-US" sz="2800" dirty="0"/>
                        <a:t>Total</a:t>
                      </a:r>
                    </a:p>
                  </a:txBody>
                  <a:tcPr>
                    <a:solidFill>
                      <a:schemeClr val="accent1">
                        <a:lumMod val="75000"/>
                      </a:schemeClr>
                    </a:solidFill>
                  </a:tcPr>
                </a:tc>
                <a:tc>
                  <a:txBody>
                    <a:bodyPr/>
                    <a:lstStyle/>
                    <a:p>
                      <a:r>
                        <a:rPr lang="en-US" sz="2800" dirty="0"/>
                        <a:t>RHNA</a:t>
                      </a:r>
                    </a:p>
                  </a:txBody>
                  <a:tcPr>
                    <a:solidFill>
                      <a:schemeClr val="accent1">
                        <a:lumMod val="75000"/>
                      </a:schemeClr>
                    </a:solidFill>
                  </a:tcPr>
                </a:tc>
                <a:tc>
                  <a:txBody>
                    <a:bodyPr/>
                    <a:lstStyle/>
                    <a:p>
                      <a:r>
                        <a:rPr lang="en-US" sz="2800" dirty="0"/>
                        <a:t>Difference</a:t>
                      </a:r>
                    </a:p>
                  </a:txBody>
                  <a:tcPr>
                    <a:solidFill>
                      <a:schemeClr val="accent1">
                        <a:lumMod val="75000"/>
                      </a:schemeClr>
                    </a:solidFill>
                  </a:tcPr>
                </a:tc>
                <a:extLst>
                  <a:ext uri="{0D108BD9-81ED-4DB2-BD59-A6C34878D82A}">
                    <a16:rowId xmlns:a16="http://schemas.microsoft.com/office/drawing/2014/main" val="4105434559"/>
                  </a:ext>
                </a:extLst>
              </a:tr>
              <a:tr h="673463">
                <a:tc>
                  <a:txBody>
                    <a:bodyPr/>
                    <a:lstStyle/>
                    <a:p>
                      <a:r>
                        <a:rPr lang="en-US" sz="2800" b="1" dirty="0"/>
                        <a:t>Total Units</a:t>
                      </a:r>
                    </a:p>
                  </a:txBody>
                  <a:tcPr/>
                </a:tc>
                <a:tc>
                  <a:txBody>
                    <a:bodyPr/>
                    <a:lstStyle/>
                    <a:p>
                      <a:r>
                        <a:rPr lang="en-US" sz="2800" b="1" dirty="0"/>
                        <a:t>293*</a:t>
                      </a:r>
                    </a:p>
                  </a:txBody>
                  <a:tcPr/>
                </a:tc>
                <a:tc>
                  <a:txBody>
                    <a:bodyPr/>
                    <a:lstStyle/>
                    <a:p>
                      <a:r>
                        <a:rPr lang="en-US" sz="2800" b="1" dirty="0"/>
                        <a:t>80</a:t>
                      </a:r>
                    </a:p>
                  </a:txBody>
                  <a:tcPr/>
                </a:tc>
                <a:tc>
                  <a:txBody>
                    <a:bodyPr/>
                    <a:lstStyle/>
                    <a:p>
                      <a:r>
                        <a:rPr lang="en-US" sz="2800" b="1" dirty="0">
                          <a:solidFill>
                            <a:schemeClr val="tx1"/>
                          </a:solidFill>
                        </a:rPr>
                        <a:t>373</a:t>
                      </a:r>
                    </a:p>
                  </a:txBody>
                  <a:tcPr/>
                </a:tc>
                <a:tc>
                  <a:txBody>
                    <a:bodyPr/>
                    <a:lstStyle/>
                    <a:p>
                      <a:r>
                        <a:rPr lang="en-US" sz="2800" b="1" dirty="0"/>
                        <a:t>318</a:t>
                      </a:r>
                    </a:p>
                  </a:txBody>
                  <a:tcPr/>
                </a:tc>
                <a:tc>
                  <a:txBody>
                    <a:bodyPr/>
                    <a:lstStyle/>
                    <a:p>
                      <a:r>
                        <a:rPr lang="en-US" sz="2800" b="1" dirty="0">
                          <a:solidFill>
                            <a:schemeClr val="tx1"/>
                          </a:solidFill>
                        </a:rPr>
                        <a:t>---</a:t>
                      </a:r>
                    </a:p>
                  </a:txBody>
                  <a:tcPr/>
                </a:tc>
                <a:extLst>
                  <a:ext uri="{0D108BD9-81ED-4DB2-BD59-A6C34878D82A}">
                    <a16:rowId xmlns:a16="http://schemas.microsoft.com/office/drawing/2014/main" val="3270839062"/>
                  </a:ext>
                </a:extLst>
              </a:tr>
              <a:tr h="673463">
                <a:tc>
                  <a:txBody>
                    <a:bodyPr/>
                    <a:lstStyle/>
                    <a:p>
                      <a:r>
                        <a:rPr lang="en-US" sz="2800" b="1" dirty="0"/>
                        <a:t>Very Low</a:t>
                      </a:r>
                    </a:p>
                  </a:txBody>
                  <a:tcPr/>
                </a:tc>
                <a:tc>
                  <a:txBody>
                    <a:bodyPr/>
                    <a:lstStyle/>
                    <a:p>
                      <a:r>
                        <a:rPr lang="en-US" sz="2800" b="1" dirty="0"/>
                        <a:t>21</a:t>
                      </a:r>
                    </a:p>
                  </a:txBody>
                  <a:tcPr/>
                </a:tc>
                <a:tc>
                  <a:txBody>
                    <a:bodyPr/>
                    <a:lstStyle/>
                    <a:p>
                      <a:r>
                        <a:rPr lang="en-US" sz="2800" b="1" dirty="0"/>
                        <a:t>14</a:t>
                      </a:r>
                    </a:p>
                  </a:txBody>
                  <a:tcPr/>
                </a:tc>
                <a:tc>
                  <a:txBody>
                    <a:bodyPr/>
                    <a:lstStyle/>
                    <a:p>
                      <a:r>
                        <a:rPr lang="en-US" sz="2800" b="1" dirty="0">
                          <a:solidFill>
                            <a:schemeClr val="tx1"/>
                          </a:solidFill>
                        </a:rPr>
                        <a:t>35</a:t>
                      </a:r>
                    </a:p>
                  </a:txBody>
                  <a:tcPr/>
                </a:tc>
                <a:tc>
                  <a:txBody>
                    <a:bodyPr/>
                    <a:lstStyle/>
                    <a:p>
                      <a:r>
                        <a:rPr lang="en-US" sz="2800" b="1" dirty="0"/>
                        <a:t>127</a:t>
                      </a:r>
                    </a:p>
                  </a:txBody>
                  <a:tcPr/>
                </a:tc>
                <a:tc>
                  <a:txBody>
                    <a:bodyPr/>
                    <a:lstStyle/>
                    <a:p>
                      <a:r>
                        <a:rPr lang="en-US" sz="2800" b="1" dirty="0">
                          <a:solidFill>
                            <a:schemeClr val="tx1"/>
                          </a:solidFill>
                        </a:rPr>
                        <a:t>(92)</a:t>
                      </a:r>
                    </a:p>
                  </a:txBody>
                  <a:tcPr/>
                </a:tc>
                <a:extLst>
                  <a:ext uri="{0D108BD9-81ED-4DB2-BD59-A6C34878D82A}">
                    <a16:rowId xmlns:a16="http://schemas.microsoft.com/office/drawing/2014/main" val="2938534051"/>
                  </a:ext>
                </a:extLst>
              </a:tr>
              <a:tr h="673463">
                <a:tc>
                  <a:txBody>
                    <a:bodyPr/>
                    <a:lstStyle/>
                    <a:p>
                      <a:r>
                        <a:rPr lang="en-US" sz="2800" b="1" dirty="0"/>
                        <a:t>Low</a:t>
                      </a:r>
                    </a:p>
                  </a:txBody>
                  <a:tcPr/>
                </a:tc>
                <a:tc>
                  <a:txBody>
                    <a:bodyPr/>
                    <a:lstStyle/>
                    <a:p>
                      <a:r>
                        <a:rPr lang="en-US" sz="2800" b="1" dirty="0"/>
                        <a:t>12</a:t>
                      </a:r>
                    </a:p>
                  </a:txBody>
                  <a:tcPr/>
                </a:tc>
                <a:tc>
                  <a:txBody>
                    <a:bodyPr/>
                    <a:lstStyle/>
                    <a:p>
                      <a:r>
                        <a:rPr lang="en-US" sz="2800" b="1" dirty="0"/>
                        <a:t>34</a:t>
                      </a:r>
                    </a:p>
                  </a:txBody>
                  <a:tcPr/>
                </a:tc>
                <a:tc>
                  <a:txBody>
                    <a:bodyPr/>
                    <a:lstStyle/>
                    <a:p>
                      <a:r>
                        <a:rPr lang="en-US" sz="2800" b="1" dirty="0">
                          <a:solidFill>
                            <a:schemeClr val="tx1"/>
                          </a:solidFill>
                        </a:rPr>
                        <a:t>46</a:t>
                      </a:r>
                    </a:p>
                  </a:txBody>
                  <a:tcPr/>
                </a:tc>
                <a:tc>
                  <a:txBody>
                    <a:bodyPr/>
                    <a:lstStyle/>
                    <a:p>
                      <a:r>
                        <a:rPr lang="en-US" sz="2800" b="1" dirty="0"/>
                        <a:t>72</a:t>
                      </a:r>
                    </a:p>
                  </a:txBody>
                  <a:tcPr/>
                </a:tc>
                <a:tc>
                  <a:txBody>
                    <a:bodyPr/>
                    <a:lstStyle/>
                    <a:p>
                      <a:r>
                        <a:rPr lang="en-US" sz="2800" b="1" dirty="0">
                          <a:solidFill>
                            <a:schemeClr val="tx1"/>
                          </a:solidFill>
                        </a:rPr>
                        <a:t>(26)</a:t>
                      </a:r>
                    </a:p>
                  </a:txBody>
                  <a:tcPr/>
                </a:tc>
                <a:extLst>
                  <a:ext uri="{0D108BD9-81ED-4DB2-BD59-A6C34878D82A}">
                    <a16:rowId xmlns:a16="http://schemas.microsoft.com/office/drawing/2014/main" val="3662355935"/>
                  </a:ext>
                </a:extLst>
              </a:tr>
              <a:tr h="673463">
                <a:tc>
                  <a:txBody>
                    <a:bodyPr/>
                    <a:lstStyle/>
                    <a:p>
                      <a:r>
                        <a:rPr lang="en-US" sz="2800" b="1" dirty="0"/>
                        <a:t>Moderate</a:t>
                      </a:r>
                    </a:p>
                  </a:txBody>
                  <a:tcPr/>
                </a:tc>
                <a:tc>
                  <a:txBody>
                    <a:bodyPr/>
                    <a:lstStyle/>
                    <a:p>
                      <a:r>
                        <a:rPr lang="en-US" sz="2800" b="1" dirty="0"/>
                        <a:t>12</a:t>
                      </a:r>
                    </a:p>
                  </a:txBody>
                  <a:tcPr/>
                </a:tc>
                <a:tc>
                  <a:txBody>
                    <a:bodyPr/>
                    <a:lstStyle/>
                    <a:p>
                      <a:r>
                        <a:rPr lang="en-US" sz="2800" b="1" dirty="0"/>
                        <a:t>5</a:t>
                      </a:r>
                    </a:p>
                  </a:txBody>
                  <a:tcPr/>
                </a:tc>
                <a:tc>
                  <a:txBody>
                    <a:bodyPr/>
                    <a:lstStyle/>
                    <a:p>
                      <a:r>
                        <a:rPr lang="en-US" sz="2800" b="1" dirty="0">
                          <a:solidFill>
                            <a:schemeClr val="tx1"/>
                          </a:solidFill>
                        </a:rPr>
                        <a:t>17</a:t>
                      </a:r>
                    </a:p>
                  </a:txBody>
                  <a:tcPr/>
                </a:tc>
                <a:tc>
                  <a:txBody>
                    <a:bodyPr/>
                    <a:lstStyle/>
                    <a:p>
                      <a:r>
                        <a:rPr lang="en-US" sz="2800" b="1" dirty="0"/>
                        <a:t>55</a:t>
                      </a:r>
                    </a:p>
                  </a:txBody>
                  <a:tcPr/>
                </a:tc>
                <a:tc>
                  <a:txBody>
                    <a:bodyPr/>
                    <a:lstStyle/>
                    <a:p>
                      <a:r>
                        <a:rPr lang="en-US" sz="2800" b="1" dirty="0">
                          <a:solidFill>
                            <a:schemeClr val="tx1"/>
                          </a:solidFill>
                        </a:rPr>
                        <a:t>(38)</a:t>
                      </a:r>
                    </a:p>
                  </a:txBody>
                  <a:tcPr/>
                </a:tc>
                <a:extLst>
                  <a:ext uri="{0D108BD9-81ED-4DB2-BD59-A6C34878D82A}">
                    <a16:rowId xmlns:a16="http://schemas.microsoft.com/office/drawing/2014/main" val="134367810"/>
                  </a:ext>
                </a:extLst>
              </a:tr>
              <a:tr h="673463">
                <a:tc>
                  <a:txBody>
                    <a:bodyPr/>
                    <a:lstStyle/>
                    <a:p>
                      <a:r>
                        <a:rPr lang="en-US" sz="2800" b="1" dirty="0"/>
                        <a:t>Above Mod</a:t>
                      </a:r>
                    </a:p>
                  </a:txBody>
                  <a:tcPr/>
                </a:tc>
                <a:tc>
                  <a:txBody>
                    <a:bodyPr/>
                    <a:lstStyle/>
                    <a:p>
                      <a:r>
                        <a:rPr lang="en-US" sz="2800" b="1" dirty="0"/>
                        <a:t>248</a:t>
                      </a:r>
                    </a:p>
                  </a:txBody>
                  <a:tcPr/>
                </a:tc>
                <a:tc>
                  <a:txBody>
                    <a:bodyPr/>
                    <a:lstStyle/>
                    <a:p>
                      <a:r>
                        <a:rPr lang="en-US" sz="2800" b="1" dirty="0"/>
                        <a:t>27</a:t>
                      </a:r>
                    </a:p>
                  </a:txBody>
                  <a:tcPr/>
                </a:tc>
                <a:tc>
                  <a:txBody>
                    <a:bodyPr/>
                    <a:lstStyle/>
                    <a:p>
                      <a:r>
                        <a:rPr lang="en-US" sz="2800" b="1" dirty="0">
                          <a:solidFill>
                            <a:schemeClr val="tx1"/>
                          </a:solidFill>
                        </a:rPr>
                        <a:t>275</a:t>
                      </a:r>
                    </a:p>
                  </a:txBody>
                  <a:tcPr/>
                </a:tc>
                <a:tc>
                  <a:txBody>
                    <a:bodyPr/>
                    <a:lstStyle/>
                    <a:p>
                      <a:r>
                        <a:rPr lang="en-US" sz="2800" b="1" dirty="0"/>
                        <a:t>64</a:t>
                      </a:r>
                    </a:p>
                  </a:txBody>
                  <a:tcPr/>
                </a:tc>
                <a:tc>
                  <a:txBody>
                    <a:bodyPr/>
                    <a:lstStyle/>
                    <a:p>
                      <a:r>
                        <a:rPr lang="en-US" sz="2800" b="1" dirty="0">
                          <a:solidFill>
                            <a:schemeClr val="tx1"/>
                          </a:solidFill>
                        </a:rPr>
                        <a:t>211</a:t>
                      </a:r>
                    </a:p>
                  </a:txBody>
                  <a:tcPr/>
                </a:tc>
                <a:extLst>
                  <a:ext uri="{0D108BD9-81ED-4DB2-BD59-A6C34878D82A}">
                    <a16:rowId xmlns:a16="http://schemas.microsoft.com/office/drawing/2014/main" val="3101315470"/>
                  </a:ext>
                </a:extLst>
              </a:tr>
            </a:tbl>
          </a:graphicData>
        </a:graphic>
      </p:graphicFrame>
      <p:sp>
        <p:nvSpPr>
          <p:cNvPr id="6" name="TextBox 5"/>
          <p:cNvSpPr txBox="1"/>
          <p:nvPr/>
        </p:nvSpPr>
        <p:spPr>
          <a:xfrm>
            <a:off x="1101508" y="5796288"/>
            <a:ext cx="4093028" cy="461665"/>
          </a:xfrm>
          <a:prstGeom prst="rect">
            <a:avLst/>
          </a:prstGeom>
          <a:noFill/>
        </p:spPr>
        <p:txBody>
          <a:bodyPr wrap="square" rtlCol="0">
            <a:spAutoFit/>
          </a:bodyPr>
          <a:lstStyle/>
          <a:p>
            <a:r>
              <a:rPr lang="en-US" sz="2400" i="1" dirty="0"/>
              <a:t>* Current AVSP max. allowance</a:t>
            </a:r>
          </a:p>
        </p:txBody>
      </p:sp>
    </p:spTree>
    <p:extLst>
      <p:ext uri="{BB962C8B-B14F-4D97-AF65-F5344CB8AC3E}">
        <p14:creationId xmlns:p14="http://schemas.microsoft.com/office/powerpoint/2010/main" val="219549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Housing Sites</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3600" b="1" dirty="0">
                <a:solidFill>
                  <a:schemeClr val="accent1"/>
                </a:solidFill>
              </a:rPr>
              <a:t> </a:t>
            </a:r>
            <a:r>
              <a:rPr lang="en-US" sz="4400" b="1" dirty="0">
                <a:solidFill>
                  <a:schemeClr val="accent2">
                    <a:lumMod val="75000"/>
                  </a:schemeClr>
                </a:solidFill>
              </a:rPr>
              <a:t>Sites in Agoura Village</a:t>
            </a:r>
          </a:p>
        </p:txBody>
      </p:sp>
    </p:spTree>
    <p:extLst>
      <p:ext uri="{BB962C8B-B14F-4D97-AF65-F5344CB8AC3E}">
        <p14:creationId xmlns:p14="http://schemas.microsoft.com/office/powerpoint/2010/main" val="56128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Right Arrow 1"/>
          <p:cNvSpPr/>
          <p:nvPr/>
        </p:nvSpPr>
        <p:spPr>
          <a:xfrm>
            <a:off x="5000263" y="4062714"/>
            <a:ext cx="868102" cy="312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Left Arrow 4"/>
          <p:cNvSpPr/>
          <p:nvPr/>
        </p:nvSpPr>
        <p:spPr>
          <a:xfrm>
            <a:off x="6377651" y="4062714"/>
            <a:ext cx="567159" cy="3125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66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04047" y="197225"/>
            <a:ext cx="5030993" cy="1021975"/>
          </a:xfrm>
        </p:spPr>
        <p:txBody>
          <a:bodyPr>
            <a:noAutofit/>
          </a:bodyPr>
          <a:lstStyle/>
          <a:p>
            <a:r>
              <a:rPr lang="en-US" sz="2400" b="1" dirty="0">
                <a:solidFill>
                  <a:schemeClr val="tx1"/>
                </a:solidFill>
              </a:rPr>
              <a:t>1</a:t>
            </a:r>
          </a:p>
        </p:txBody>
      </p:sp>
      <p:sp>
        <p:nvSpPr>
          <p:cNvPr id="9" name="Text Placeholder 8"/>
          <p:cNvSpPr>
            <a:spLocks noGrp="1"/>
          </p:cNvSpPr>
          <p:nvPr>
            <p:ph type="body" sz="quarter" idx="3"/>
          </p:nvPr>
        </p:nvSpPr>
        <p:spPr>
          <a:xfrm>
            <a:off x="6217920" y="1021976"/>
            <a:ext cx="4937760" cy="394449"/>
          </a:xfrm>
        </p:spPr>
        <p:txBody>
          <a:bodyPr>
            <a:noAutofit/>
          </a:bodyPr>
          <a:lstStyle/>
          <a:p>
            <a:r>
              <a:rPr lang="en-US" sz="2400" b="1" dirty="0"/>
              <a:t>2</a:t>
            </a:r>
          </a:p>
        </p:txBody>
      </p:sp>
      <p:sp>
        <p:nvSpPr>
          <p:cNvPr id="4" name="TextBox 3"/>
          <p:cNvSpPr txBox="1"/>
          <p:nvPr/>
        </p:nvSpPr>
        <p:spPr>
          <a:xfrm>
            <a:off x="6006355" y="477379"/>
            <a:ext cx="4269422" cy="461665"/>
          </a:xfrm>
          <a:prstGeom prst="rect">
            <a:avLst/>
          </a:prstGeom>
          <a:noFill/>
        </p:spPr>
        <p:txBody>
          <a:bodyPr wrap="square" rtlCol="0">
            <a:spAutoFit/>
          </a:bodyPr>
          <a:lstStyle/>
          <a:p>
            <a:endParaRPr lang="en-US"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30"/>
            <a:ext cx="5810491" cy="6301847"/>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03088" y="17930"/>
            <a:ext cx="6288911" cy="6301847"/>
          </a:xfrm>
        </p:spPr>
      </p:pic>
    </p:spTree>
    <p:extLst>
      <p:ext uri="{BB962C8B-B14F-4D97-AF65-F5344CB8AC3E}">
        <p14:creationId xmlns:p14="http://schemas.microsoft.com/office/powerpoint/2010/main" val="2777812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Up Arrow 1"/>
          <p:cNvSpPr/>
          <p:nvPr/>
        </p:nvSpPr>
        <p:spPr>
          <a:xfrm>
            <a:off x="6898511" y="4271058"/>
            <a:ext cx="381965" cy="79865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33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D1DE-C692-4716-9E10-97F47D9AC5E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DC0BF2E-EE5B-4877-8CB3-0DEAD479A2D1}"/>
              </a:ext>
            </a:extLst>
          </p:cNvPr>
          <p:cNvSpPr>
            <a:spLocks noGrp="1"/>
          </p:cNvSpPr>
          <p:nvPr>
            <p:ph idx="1"/>
          </p:nvPr>
        </p:nvSpPr>
        <p:spPr>
          <a:xfrm>
            <a:off x="4633733" y="431078"/>
            <a:ext cx="7558267" cy="5552850"/>
          </a:xfrm>
        </p:spPr>
        <p:txBody>
          <a:bodyPr vert="horz" lIns="0" tIns="45720" rIns="0" bIns="45720" rtlCol="0">
            <a:normAutofit fontScale="92500" lnSpcReduction="20000"/>
          </a:bodyPr>
          <a:lstStyle/>
          <a:p>
            <a:pPr marL="0" indent="0">
              <a:spcBef>
                <a:spcPts val="0"/>
              </a:spcBef>
              <a:spcAft>
                <a:spcPts val="0"/>
              </a:spcAft>
              <a:buNone/>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Call to Order</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Greetings and Introduction</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Housing Element 101 – Basic Overview</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Agoura Hills RHNA Allocation </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Question and Answer Card Collection </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Break</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Question and Answer Session </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Housing Sites Inventory</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Question and Answer Session – Part Two</a:t>
            </a:r>
          </a:p>
          <a:p>
            <a:pPr marL="342900" indent="-342900">
              <a:spcBef>
                <a:spcPts val="0"/>
              </a:spcBef>
              <a:spcAft>
                <a:spcPts val="0"/>
              </a:spcAft>
              <a:buFont typeface="+mj-lt"/>
              <a:buAutoNum type="arabicPeriod"/>
            </a:pPr>
            <a:endParaRPr lang="en-US" sz="2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2800" dirty="0">
                <a:latin typeface="Gill Sans MT" panose="020B0502020104020203" pitchFamily="34" charset="0"/>
                <a:ea typeface="Calibri" panose="020F0502020204030204" pitchFamily="34" charset="0"/>
              </a:rPr>
              <a:t>Adjourn</a:t>
            </a:r>
          </a:p>
        </p:txBody>
      </p:sp>
      <p:sp>
        <p:nvSpPr>
          <p:cNvPr id="4" name="Text Placeholder 3">
            <a:extLst>
              <a:ext uri="{FF2B5EF4-FFF2-40B4-BE49-F238E27FC236}">
                <a16:creationId xmlns:a16="http://schemas.microsoft.com/office/drawing/2014/main" id="{A5FDBE6E-74C9-428D-8EF4-B93F5E00C979}"/>
              </a:ext>
            </a:extLst>
          </p:cNvPr>
          <p:cNvSpPr>
            <a:spLocks noGrp="1"/>
          </p:cNvSpPr>
          <p:nvPr>
            <p:ph type="body" sz="half" idx="2"/>
          </p:nvPr>
        </p:nvSpPr>
        <p:spPr/>
        <p:txBody>
          <a:bodyPr>
            <a:normAutofit/>
          </a:bodyPr>
          <a:lstStyle/>
          <a:p>
            <a:r>
              <a:rPr lang="en-US" sz="7200" dirty="0"/>
              <a:t>Agenda</a:t>
            </a:r>
          </a:p>
        </p:txBody>
      </p:sp>
      <p:pic>
        <p:nvPicPr>
          <p:cNvPr id="5" name="Picture 3">
            <a:extLst>
              <a:ext uri="{FF2B5EF4-FFF2-40B4-BE49-F238E27FC236}">
                <a16:creationId xmlns:a16="http://schemas.microsoft.com/office/drawing/2014/main" id="{78D3AD8C-0079-4882-8965-E222400590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6415" y="1100138"/>
            <a:ext cx="3021970" cy="162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74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Box 4"/>
          <p:cNvSpPr txBox="1"/>
          <p:nvPr/>
        </p:nvSpPr>
        <p:spPr>
          <a:xfrm>
            <a:off x="6375400" y="6045200"/>
            <a:ext cx="457200" cy="584775"/>
          </a:xfrm>
          <a:prstGeom prst="rect">
            <a:avLst/>
          </a:prstGeom>
          <a:noFill/>
        </p:spPr>
        <p:txBody>
          <a:bodyPr wrap="square" rtlCol="0">
            <a:spAutoFit/>
          </a:bodyPr>
          <a:lstStyle/>
          <a:p>
            <a:endParaRPr lang="en-US" sz="3200" b="1" dirty="0">
              <a:solidFill>
                <a:srgbClr val="FFFF00"/>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0"/>
            <a:ext cx="5674614" cy="6354501"/>
          </a:xfr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87342" y="1"/>
            <a:ext cx="6404657" cy="6354500"/>
          </a:xfrm>
        </p:spPr>
      </p:pic>
    </p:spTree>
    <p:extLst>
      <p:ext uri="{BB962C8B-B14F-4D97-AF65-F5344CB8AC3E}">
        <p14:creationId xmlns:p14="http://schemas.microsoft.com/office/powerpoint/2010/main" val="118466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Up Arrow 1"/>
          <p:cNvSpPr/>
          <p:nvPr/>
        </p:nvSpPr>
        <p:spPr>
          <a:xfrm>
            <a:off x="6342926" y="4027990"/>
            <a:ext cx="393539" cy="104172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967960" y="2858947"/>
            <a:ext cx="335666" cy="10185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148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97280" y="519953"/>
            <a:ext cx="4937760" cy="466165"/>
          </a:xfrm>
        </p:spPr>
        <p:txBody>
          <a:bodyPr>
            <a:noAutofit/>
          </a:bodyPr>
          <a:lstStyle/>
          <a:p>
            <a:r>
              <a:rPr lang="en-US" sz="2400" b="1" dirty="0"/>
              <a:t>5</a:t>
            </a:r>
          </a:p>
        </p:txBody>
      </p:sp>
      <p:sp>
        <p:nvSpPr>
          <p:cNvPr id="9" name="Text Placeholder 8"/>
          <p:cNvSpPr>
            <a:spLocks noGrp="1"/>
          </p:cNvSpPr>
          <p:nvPr>
            <p:ph type="body" sz="quarter" idx="3"/>
          </p:nvPr>
        </p:nvSpPr>
        <p:spPr>
          <a:xfrm>
            <a:off x="6217920" y="519954"/>
            <a:ext cx="4937760" cy="466164"/>
          </a:xfrm>
        </p:spPr>
        <p:txBody>
          <a:bodyPr>
            <a:noAutofit/>
          </a:bodyPr>
          <a:lstStyle/>
          <a:p>
            <a:r>
              <a:rPr lang="en-US" sz="2400" b="1" dirty="0"/>
              <a:t>9</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6035039" cy="6342927"/>
          </a:xfrm>
        </p:spPr>
      </p:pic>
      <p:pic>
        <p:nvPicPr>
          <p:cNvPr id="5" name="Content Placeholder 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17919" y="0"/>
            <a:ext cx="5974081" cy="6342927"/>
          </a:xfrm>
        </p:spPr>
      </p:pic>
    </p:spTree>
    <p:extLst>
      <p:ext uri="{BB962C8B-B14F-4D97-AF65-F5344CB8AC3E}">
        <p14:creationId xmlns:p14="http://schemas.microsoft.com/office/powerpoint/2010/main" val="290176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Up Arrow 1"/>
          <p:cNvSpPr/>
          <p:nvPr/>
        </p:nvSpPr>
        <p:spPr>
          <a:xfrm>
            <a:off x="6470248" y="3970116"/>
            <a:ext cx="416689" cy="10764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540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p:txBody>
          <a:bodyPr>
            <a:normAutofit/>
          </a:bodyPr>
          <a:lstStyle/>
          <a:p>
            <a:endParaRPr lang="en-US" sz="4400" dirty="0"/>
          </a:p>
        </p:txBody>
      </p:sp>
      <p:sp>
        <p:nvSpPr>
          <p:cNvPr id="8" name="Text Placeholder 7"/>
          <p:cNvSpPr>
            <a:spLocks noGrp="1"/>
          </p:cNvSpPr>
          <p:nvPr>
            <p:ph type="body" idx="1"/>
          </p:nvPr>
        </p:nvSpPr>
        <p:spPr>
          <a:xfrm>
            <a:off x="1097280" y="1846052"/>
            <a:ext cx="4937760" cy="258519"/>
          </a:xfrm>
        </p:spPr>
        <p:txBody>
          <a:bodyPr>
            <a:noAutofit/>
          </a:bodyPr>
          <a:lstStyle/>
          <a:p>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833641" cy="6331353"/>
          </a:xfrm>
          <a:prstGeom prst="rect">
            <a:avLst/>
          </a:prstGeo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35040" y="0"/>
            <a:ext cx="6156959" cy="6331352"/>
          </a:xfrm>
        </p:spPr>
      </p:pic>
    </p:spTree>
    <p:extLst>
      <p:ext uri="{BB962C8B-B14F-4D97-AF65-F5344CB8AC3E}">
        <p14:creationId xmlns:p14="http://schemas.microsoft.com/office/powerpoint/2010/main" val="124626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Housing Sites</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3600" dirty="0">
                <a:solidFill>
                  <a:schemeClr val="accent1"/>
                </a:solidFill>
              </a:rPr>
              <a:t> </a:t>
            </a:r>
            <a:r>
              <a:rPr lang="en-US" sz="4400" b="1" dirty="0">
                <a:solidFill>
                  <a:schemeClr val="accent2">
                    <a:lumMod val="75000"/>
                  </a:schemeClr>
                </a:solidFill>
              </a:rPr>
              <a:t>Sites Outside Agoura Village</a:t>
            </a:r>
          </a:p>
        </p:txBody>
      </p:sp>
    </p:spTree>
    <p:extLst>
      <p:ext uri="{BB962C8B-B14F-4D97-AF65-F5344CB8AC3E}">
        <p14:creationId xmlns:p14="http://schemas.microsoft.com/office/powerpoint/2010/main" val="1656145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Down Arrow 1"/>
          <p:cNvSpPr/>
          <p:nvPr/>
        </p:nvSpPr>
        <p:spPr>
          <a:xfrm>
            <a:off x="5648447" y="2546430"/>
            <a:ext cx="358814" cy="7639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9306047" y="4375230"/>
            <a:ext cx="381964" cy="8102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58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97280" y="1846052"/>
            <a:ext cx="4937760" cy="258519"/>
          </a:xfrm>
        </p:spPr>
        <p:txBody>
          <a:bodyPr>
            <a:noAutofit/>
          </a:bodyPr>
          <a:lstStyle/>
          <a:p>
            <a:endParaRPr lang="en-US" sz="2400" b="1" dirty="0"/>
          </a:p>
        </p:txBody>
      </p:sp>
      <p:sp>
        <p:nvSpPr>
          <p:cNvPr id="9" name="Text Placeholder 8"/>
          <p:cNvSpPr>
            <a:spLocks noGrp="1"/>
          </p:cNvSpPr>
          <p:nvPr>
            <p:ph type="body" sz="quarter" idx="3"/>
          </p:nvPr>
        </p:nvSpPr>
        <p:spPr>
          <a:xfrm>
            <a:off x="6217920" y="1846052"/>
            <a:ext cx="4937760" cy="339604"/>
          </a:xfrm>
        </p:spPr>
        <p:txBody>
          <a:bodyPr>
            <a:noAutofit/>
          </a:bodyPr>
          <a:lstStyle/>
          <a:p>
            <a:endParaRPr lang="en-US" sz="2400" b="1" dirty="0"/>
          </a:p>
        </p:txBody>
      </p:sp>
      <p:sp>
        <p:nvSpPr>
          <p:cNvPr id="3" name="Title 2"/>
          <p:cNvSpPr>
            <a:spLocks noGrp="1"/>
          </p:cNvSpPr>
          <p:nvPr>
            <p:ph type="title"/>
          </p:nvPr>
        </p:nvSpPr>
        <p:spPr/>
        <p:txBody>
          <a:bodyPr/>
          <a:lstStyle/>
          <a:p>
            <a:endParaRPr lang="en-US"/>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0"/>
            <a:ext cx="5590571" cy="6308203"/>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618" y="-1"/>
            <a:ext cx="6439381" cy="6308203"/>
          </a:xfrm>
          <a:prstGeom prst="rect">
            <a:avLst/>
          </a:prstGeom>
        </p:spPr>
      </p:pic>
    </p:spTree>
    <p:extLst>
      <p:ext uri="{BB962C8B-B14F-4D97-AF65-F5344CB8AC3E}">
        <p14:creationId xmlns:p14="http://schemas.microsoft.com/office/powerpoint/2010/main" val="277800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Left Arrow 1"/>
          <p:cNvSpPr/>
          <p:nvPr/>
        </p:nvSpPr>
        <p:spPr>
          <a:xfrm>
            <a:off x="8958805" y="3490346"/>
            <a:ext cx="1006998" cy="3472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8530542" y="4213185"/>
            <a:ext cx="428263" cy="82180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53456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97280" y="1846052"/>
            <a:ext cx="4937760" cy="258519"/>
          </a:xfrm>
        </p:spPr>
        <p:txBody>
          <a:bodyPr>
            <a:noAutofit/>
          </a:bodyPr>
          <a:lstStyle/>
          <a:p>
            <a:endParaRPr lang="en-US" sz="2400" b="1" dirty="0"/>
          </a:p>
        </p:txBody>
      </p:sp>
      <p:sp>
        <p:nvSpPr>
          <p:cNvPr id="9" name="Text Placeholder 8"/>
          <p:cNvSpPr>
            <a:spLocks noGrp="1"/>
          </p:cNvSpPr>
          <p:nvPr>
            <p:ph type="body" sz="quarter" idx="3"/>
          </p:nvPr>
        </p:nvSpPr>
        <p:spPr>
          <a:xfrm>
            <a:off x="6217920" y="1846052"/>
            <a:ext cx="4937760" cy="339604"/>
          </a:xfrm>
        </p:spPr>
        <p:txBody>
          <a:bodyPr>
            <a:noAutofit/>
          </a:bodyPr>
          <a:lstStyle/>
          <a:p>
            <a:endParaRPr lang="en-US" sz="2400" b="1" dirty="0"/>
          </a:p>
        </p:txBody>
      </p:sp>
      <p:sp>
        <p:nvSpPr>
          <p:cNvPr id="3" name="Title 2"/>
          <p:cNvSpPr>
            <a:spLocks noGrp="1"/>
          </p:cNvSpPr>
          <p:nvPr>
            <p:ph type="title"/>
          </p:nvPr>
        </p:nvSpPr>
        <p:spPr/>
        <p:txBody>
          <a:bodyPr/>
          <a:lstStyle/>
          <a:p>
            <a:endParaRPr lang="en-US"/>
          </a:p>
        </p:txBody>
      </p:sp>
      <p:sp>
        <p:nvSpPr>
          <p:cNvPr id="5" name="TextBox 4"/>
          <p:cNvSpPr txBox="1"/>
          <p:nvPr/>
        </p:nvSpPr>
        <p:spPr>
          <a:xfrm>
            <a:off x="975360" y="6400800"/>
            <a:ext cx="710565" cy="390525"/>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849257" cy="6285054"/>
          </a:xfrm>
          <a:prstGeom prst="rect">
            <a:avLst/>
          </a:prstGeom>
        </p:spPr>
      </p:pic>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32136" y="0"/>
            <a:ext cx="6159863" cy="6285053"/>
          </a:xfrm>
        </p:spPr>
      </p:pic>
    </p:spTree>
    <p:extLst>
      <p:ext uri="{BB962C8B-B14F-4D97-AF65-F5344CB8AC3E}">
        <p14:creationId xmlns:p14="http://schemas.microsoft.com/office/powerpoint/2010/main" val="146826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1188719" y="2068155"/>
            <a:ext cx="9966960" cy="4023360"/>
          </a:xfrm>
        </p:spPr>
        <p:txBody>
          <a:bodyPr/>
          <a:lstStyle/>
          <a:p>
            <a:r>
              <a:rPr lang="en-US" sz="2800" dirty="0"/>
              <a:t>  Karen Warner – City of Agoura Hills Housing Consultant</a:t>
            </a:r>
          </a:p>
          <a:p>
            <a:pPr marL="0" indent="0">
              <a:buNone/>
            </a:pPr>
            <a:endParaRPr lang="en-US" sz="2800" dirty="0"/>
          </a:p>
          <a:p>
            <a:r>
              <a:rPr lang="en-US" sz="2800" dirty="0"/>
              <a:t>  Allison Cook – City of Agoura Hills Assistant Planning Director</a:t>
            </a:r>
          </a:p>
          <a:p>
            <a:endParaRPr lang="en-US" sz="2800" dirty="0"/>
          </a:p>
          <a:p>
            <a:r>
              <a:rPr lang="en-US" sz="2800" dirty="0"/>
              <a:t>  Jessica </a:t>
            </a:r>
            <a:r>
              <a:rPr lang="en-US" sz="2800" dirty="0" err="1"/>
              <a:t>Cleavenger</a:t>
            </a:r>
            <a:r>
              <a:rPr lang="en-US" sz="2800" dirty="0"/>
              <a:t> – City of Agoura Hills Senior Planner</a:t>
            </a:r>
          </a:p>
          <a:p>
            <a:pPr marL="0" indent="0">
              <a:buNone/>
            </a:pPr>
            <a:endParaRPr lang="en-US" sz="2800" dirty="0"/>
          </a:p>
          <a:p>
            <a:pPr marL="0" indent="0">
              <a:buNone/>
            </a:pPr>
            <a:endParaRPr lang="en-US" sz="2800" dirty="0"/>
          </a:p>
          <a:p>
            <a:endParaRPr lang="en-US" dirty="0"/>
          </a:p>
        </p:txBody>
      </p:sp>
    </p:spTree>
    <p:extLst>
      <p:ext uri="{BB962C8B-B14F-4D97-AF65-F5344CB8AC3E}">
        <p14:creationId xmlns:p14="http://schemas.microsoft.com/office/powerpoint/2010/main" val="397699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82907" y="-156258"/>
            <a:ext cx="11146420" cy="6285053"/>
          </a:xfrm>
        </p:spPr>
      </p:pic>
      <p:sp>
        <p:nvSpPr>
          <p:cNvPr id="2" name="Up Arrow 1"/>
          <p:cNvSpPr/>
          <p:nvPr/>
        </p:nvSpPr>
        <p:spPr>
          <a:xfrm>
            <a:off x="4409954" y="4039565"/>
            <a:ext cx="300942" cy="61345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7407797" y="2754775"/>
            <a:ext cx="324092" cy="5903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000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97280" y="1846052"/>
            <a:ext cx="4937760" cy="258519"/>
          </a:xfrm>
        </p:spPr>
        <p:txBody>
          <a:bodyPr>
            <a:noAutofit/>
          </a:bodyPr>
          <a:lstStyle/>
          <a:p>
            <a:endParaRPr lang="en-US" sz="2400" b="1" dirty="0"/>
          </a:p>
        </p:txBody>
      </p:sp>
      <p:sp>
        <p:nvSpPr>
          <p:cNvPr id="9" name="Text Placeholder 8"/>
          <p:cNvSpPr>
            <a:spLocks noGrp="1"/>
          </p:cNvSpPr>
          <p:nvPr>
            <p:ph type="body" sz="quarter" idx="3"/>
          </p:nvPr>
        </p:nvSpPr>
        <p:spPr>
          <a:xfrm>
            <a:off x="6217920" y="1846052"/>
            <a:ext cx="4937760" cy="339604"/>
          </a:xfrm>
        </p:spPr>
        <p:txBody>
          <a:bodyPr>
            <a:noAutofit/>
          </a:bodyPr>
          <a:lstStyle/>
          <a:p>
            <a:endParaRPr lang="en-US" sz="2400" b="1" dirty="0"/>
          </a:p>
        </p:txBody>
      </p:sp>
      <p:sp>
        <p:nvSpPr>
          <p:cNvPr id="3" name="Title 2"/>
          <p:cNvSpPr>
            <a:spLocks noGrp="1"/>
          </p:cNvSpPr>
          <p:nvPr>
            <p:ph type="title"/>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5621154" cy="638628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468" y="0"/>
            <a:ext cx="6462532" cy="6386286"/>
          </a:xfrm>
          <a:prstGeom prst="rect">
            <a:avLst/>
          </a:prstGeom>
        </p:spPr>
      </p:pic>
    </p:spTree>
    <p:extLst>
      <p:ext uri="{BB962C8B-B14F-4D97-AF65-F5344CB8AC3E}">
        <p14:creationId xmlns:p14="http://schemas.microsoft.com/office/powerpoint/2010/main" val="48600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Right Arrow 1"/>
          <p:cNvSpPr/>
          <p:nvPr/>
        </p:nvSpPr>
        <p:spPr>
          <a:xfrm>
            <a:off x="4641448" y="3576578"/>
            <a:ext cx="706056" cy="2546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455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Roadside x 2</a:t>
            </a:r>
          </a:p>
        </p:txBody>
      </p:sp>
      <p:sp>
        <p:nvSpPr>
          <p:cNvPr id="5" name="Text Placeholder 4"/>
          <p:cNvSpPr>
            <a:spLocks noGrp="1"/>
          </p:cNvSpPr>
          <p:nvPr>
            <p:ph type="body" sz="quarter" idx="3"/>
          </p:nvPr>
        </p:nvSpPr>
        <p:spPr/>
        <p:txBody>
          <a:bodyPr/>
          <a:lstStyle/>
          <a:p>
            <a:r>
              <a:rPr lang="en-US" dirty="0" err="1"/>
              <a:t>patagonia</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1" y="1"/>
            <a:ext cx="5761105" cy="6336448"/>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14662" y="1"/>
            <a:ext cx="6277337" cy="6336448"/>
          </a:xfrm>
        </p:spPr>
      </p:pic>
    </p:spTree>
    <p:extLst>
      <p:ext uri="{BB962C8B-B14F-4D97-AF65-F5344CB8AC3E}">
        <p14:creationId xmlns:p14="http://schemas.microsoft.com/office/powerpoint/2010/main" val="1313898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Left Arrow 1"/>
          <p:cNvSpPr/>
          <p:nvPr/>
        </p:nvSpPr>
        <p:spPr>
          <a:xfrm>
            <a:off x="6782764" y="2615880"/>
            <a:ext cx="844952" cy="3356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14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Agoura meadows</a:t>
            </a:r>
          </a:p>
        </p:txBody>
      </p:sp>
      <p:sp>
        <p:nvSpPr>
          <p:cNvPr id="5" name="Text Placeholder 4"/>
          <p:cNvSpPr>
            <a:spLocks noGrp="1"/>
          </p:cNvSpPr>
          <p:nvPr>
            <p:ph type="body" sz="quarter" idx="3"/>
          </p:nvPr>
        </p:nvSpPr>
        <p:spPr/>
        <p:txBody>
          <a:bodyPr/>
          <a:lstStyle/>
          <a:p>
            <a:r>
              <a:rPr lang="en-US" dirty="0"/>
              <a:t>Twin oaks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
            <a:ext cx="5715578" cy="6314172"/>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68365" y="0"/>
            <a:ext cx="6384595" cy="6314172"/>
          </a:xfrm>
        </p:spPr>
      </p:pic>
    </p:spTree>
    <p:extLst>
      <p:ext uri="{BB962C8B-B14F-4D97-AF65-F5344CB8AC3E}">
        <p14:creationId xmlns:p14="http://schemas.microsoft.com/office/powerpoint/2010/main" val="2467072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Left Arrow 1"/>
          <p:cNvSpPr/>
          <p:nvPr/>
        </p:nvSpPr>
        <p:spPr>
          <a:xfrm flipV="1">
            <a:off x="6979534" y="2257062"/>
            <a:ext cx="555585" cy="3125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8287473" y="3345084"/>
            <a:ext cx="312517" cy="6597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448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City mall</a:t>
            </a:r>
          </a:p>
        </p:txBody>
      </p:sp>
      <p:sp>
        <p:nvSpPr>
          <p:cNvPr id="5" name="Text Placeholder 4"/>
          <p:cNvSpPr>
            <a:spLocks noGrp="1"/>
          </p:cNvSpPr>
          <p:nvPr>
            <p:ph type="body" sz="quarter" idx="3"/>
          </p:nvPr>
        </p:nvSpPr>
        <p:spPr/>
        <p:txBody>
          <a:bodyPr/>
          <a:lstStyle/>
          <a:p>
            <a:r>
              <a:rPr lang="en-US" dirty="0"/>
              <a:t>Car wash</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5613722" cy="633342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96602" y="0"/>
            <a:ext cx="6395398" cy="6333423"/>
          </a:xfrm>
        </p:spPr>
      </p:pic>
    </p:spTree>
    <p:extLst>
      <p:ext uri="{BB962C8B-B14F-4D97-AF65-F5344CB8AC3E}">
        <p14:creationId xmlns:p14="http://schemas.microsoft.com/office/powerpoint/2010/main" val="1189412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06056" y="0"/>
            <a:ext cx="11146420" cy="6285053"/>
          </a:xfrm>
        </p:spPr>
      </p:pic>
      <p:sp>
        <p:nvSpPr>
          <p:cNvPr id="2" name="Up Arrow 1"/>
          <p:cNvSpPr/>
          <p:nvPr/>
        </p:nvSpPr>
        <p:spPr>
          <a:xfrm>
            <a:off x="8449519" y="4201610"/>
            <a:ext cx="393539" cy="9491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686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err="1"/>
              <a:t>regan</a:t>
            </a:r>
            <a:endParaRPr lang="en-US" dirty="0"/>
          </a:p>
        </p:txBody>
      </p:sp>
      <p:sp>
        <p:nvSpPr>
          <p:cNvPr id="5" name="Text Placeholder 4"/>
          <p:cNvSpPr>
            <a:spLocks noGrp="1"/>
          </p:cNvSpPr>
          <p:nvPr>
            <p:ph type="body" sz="quarter" idx="3"/>
          </p:nvPr>
        </p:nvSpPr>
        <p:spPr/>
        <p:txBody>
          <a:bodyPr/>
          <a:lstStyle/>
          <a:p>
            <a:r>
              <a:rPr lang="en-US" dirty="0" err="1"/>
              <a:t>wallusis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5040" y="-1"/>
            <a:ext cx="6156961" cy="630820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0" y="0"/>
            <a:ext cx="5868365" cy="6308202"/>
          </a:xfrm>
        </p:spPr>
      </p:pic>
    </p:spTree>
    <p:extLst>
      <p:ext uri="{BB962C8B-B14F-4D97-AF65-F5344CB8AC3E}">
        <p14:creationId xmlns:p14="http://schemas.microsoft.com/office/powerpoint/2010/main" val="217033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a:xfrm>
            <a:off x="1330960" y="2887637"/>
            <a:ext cx="10657840" cy="1450757"/>
          </a:xfrm>
        </p:spPr>
        <p:txBody>
          <a:bodyPr/>
          <a:lstStyle/>
          <a:p>
            <a:r>
              <a:rPr lang="en-US" dirty="0"/>
              <a:t>Housing Element 101: A Basic Overview </a:t>
            </a:r>
          </a:p>
        </p:txBody>
      </p:sp>
    </p:spTree>
    <p:extLst>
      <p:ext uri="{BB962C8B-B14F-4D97-AF65-F5344CB8AC3E}">
        <p14:creationId xmlns:p14="http://schemas.microsoft.com/office/powerpoint/2010/main" val="4080954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800" dirty="0">
                <a:solidFill>
                  <a:schemeClr val="accent1"/>
                </a:solidFill>
              </a:rPr>
              <a:t> </a:t>
            </a:r>
            <a:r>
              <a:rPr lang="en-US" sz="4800" b="1" dirty="0">
                <a:solidFill>
                  <a:schemeClr val="accent2">
                    <a:lumMod val="75000"/>
                  </a:schemeClr>
                </a:solidFill>
              </a:rPr>
              <a:t>Current Method to Meet RHNA</a:t>
            </a:r>
          </a:p>
        </p:txBody>
      </p:sp>
    </p:spTree>
    <p:extLst>
      <p:ext uri="{BB962C8B-B14F-4D97-AF65-F5344CB8AC3E}">
        <p14:creationId xmlns:p14="http://schemas.microsoft.com/office/powerpoint/2010/main" val="2090688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a:xfrm>
            <a:off x="3686185" y="571638"/>
            <a:ext cx="7469495" cy="834535"/>
          </a:xfrm>
        </p:spPr>
        <p:txBody>
          <a:bodyPr>
            <a:normAutofit/>
          </a:bodyPr>
          <a:lstStyle/>
          <a:p>
            <a:r>
              <a:rPr lang="en-US" sz="4400" dirty="0"/>
              <a:t>Inclusionary Housing Policy</a:t>
            </a:r>
          </a:p>
        </p:txBody>
      </p:sp>
      <p:sp>
        <p:nvSpPr>
          <p:cNvPr id="3" name="Content Placeholder 2">
            <a:extLst>
              <a:ext uri="{FF2B5EF4-FFF2-40B4-BE49-F238E27FC236}">
                <a16:creationId xmlns:a16="http://schemas.microsoft.com/office/drawing/2014/main" id="{72B01E56-4165-494E-A255-87E6B09301AA}"/>
              </a:ext>
            </a:extLst>
          </p:cNvPr>
          <p:cNvSpPr>
            <a:spLocks noGrp="1"/>
          </p:cNvSpPr>
          <p:nvPr>
            <p:ph idx="1"/>
          </p:nvPr>
        </p:nvSpPr>
        <p:spPr>
          <a:xfrm>
            <a:off x="1188720" y="2263002"/>
            <a:ext cx="9966960" cy="4023360"/>
          </a:xfrm>
        </p:spPr>
        <p:txBody>
          <a:bodyPr>
            <a:normAutofit/>
          </a:bodyPr>
          <a:lstStyle/>
          <a:p>
            <a:pPr marL="347663" indent="-347663">
              <a:buFont typeface="Wingdings" panose="05000000000000000000" pitchFamily="2" charset="2"/>
              <a:buChar char="§"/>
            </a:pPr>
            <a:r>
              <a:rPr lang="en-US" sz="3200" dirty="0"/>
              <a:t>City’s primary tool to produce affordable units</a:t>
            </a:r>
          </a:p>
          <a:p>
            <a:pPr marL="347663" indent="-347663">
              <a:buFont typeface="Wingdings" panose="05000000000000000000" pitchFamily="2" charset="2"/>
              <a:buChar char="§"/>
            </a:pPr>
            <a:r>
              <a:rPr lang="en-US" sz="3200" dirty="0"/>
              <a:t>Requires projects with 10+ units to provide 15% percent low and moderate income households (min. 7% very low, 4% low, 4% mod)</a:t>
            </a:r>
          </a:p>
          <a:p>
            <a:pPr marL="347663" indent="-347663">
              <a:buFont typeface="Wingdings" panose="05000000000000000000" pitchFamily="2" charset="2"/>
              <a:buChar char="§"/>
            </a:pPr>
            <a:r>
              <a:rPr lang="en-US" sz="3200" dirty="0"/>
              <a:t>Allows for an in-lieu fee</a:t>
            </a:r>
          </a:p>
          <a:p>
            <a:pPr marL="347663" indent="-347663">
              <a:buFont typeface="Wingdings" panose="05000000000000000000" pitchFamily="2" charset="2"/>
              <a:buChar char="§"/>
            </a:pPr>
            <a:r>
              <a:rPr lang="en-US" sz="3200" dirty="0"/>
              <a:t>Currently, no affordable units in City (non-ADU)</a:t>
            </a:r>
          </a:p>
        </p:txBody>
      </p:sp>
    </p:spTree>
    <p:extLst>
      <p:ext uri="{BB962C8B-B14F-4D97-AF65-F5344CB8AC3E}">
        <p14:creationId xmlns:p14="http://schemas.microsoft.com/office/powerpoint/2010/main" val="142733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4800" dirty="0">
                <a:solidFill>
                  <a:schemeClr val="accent1"/>
                </a:solidFill>
              </a:rPr>
              <a:t> </a:t>
            </a:r>
            <a:r>
              <a:rPr lang="en-US" sz="4800" b="1" dirty="0">
                <a:solidFill>
                  <a:schemeClr val="accent2">
                    <a:lumMod val="75000"/>
                  </a:schemeClr>
                </a:solidFill>
              </a:rPr>
              <a:t>Proposed Approach to Meet RHNA</a:t>
            </a:r>
          </a:p>
        </p:txBody>
      </p:sp>
    </p:spTree>
    <p:extLst>
      <p:ext uri="{BB962C8B-B14F-4D97-AF65-F5344CB8AC3E}">
        <p14:creationId xmlns:p14="http://schemas.microsoft.com/office/powerpoint/2010/main" val="3054038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566932" y="809046"/>
            <a:ext cx="6966031" cy="711931"/>
          </a:xfrm>
        </p:spPr>
        <p:txBody>
          <a:bodyPr>
            <a:normAutofit fontScale="90000"/>
          </a:bodyPr>
          <a:lstStyle/>
          <a:p>
            <a:pPr algn="ctr"/>
            <a:r>
              <a:rPr lang="en-US" sz="4400" dirty="0"/>
              <a:t>Affordable Housing Overlay (AHO) </a:t>
            </a:r>
          </a:p>
        </p:txBody>
      </p:sp>
      <p:sp>
        <p:nvSpPr>
          <p:cNvPr id="150531" name="Rectangle 3"/>
          <p:cNvSpPr>
            <a:spLocks noGrp="1" noChangeArrowheads="1"/>
          </p:cNvSpPr>
          <p:nvPr>
            <p:ph type="body" sz="half" idx="1"/>
          </p:nvPr>
        </p:nvSpPr>
        <p:spPr>
          <a:xfrm>
            <a:off x="1126330" y="1951447"/>
            <a:ext cx="9939340" cy="4906553"/>
          </a:xfrm>
        </p:spPr>
        <p:txBody>
          <a:bodyPr>
            <a:noAutofit/>
          </a:bodyPr>
          <a:lstStyle/>
          <a:p>
            <a:pPr marL="347663" indent="-290513">
              <a:spcBef>
                <a:spcPts val="1800"/>
              </a:spcBef>
              <a:buFont typeface="Wingdings" panose="05000000000000000000" pitchFamily="2" charset="2"/>
              <a:buChar char="§"/>
              <a:defRPr/>
            </a:pPr>
            <a:r>
              <a:rPr lang="en-US" sz="2800" dirty="0">
                <a:solidFill>
                  <a:schemeClr val="tx1"/>
                </a:solidFill>
                <a:cs typeface="Arial" pitchFamily="34" charset="0"/>
              </a:rPr>
              <a:t>Applying AHO to sites increases housing density (# units that can be developed). State requires by-right processing in exchange for providing an increased % of on-site affordable units beyond City’s inclusionary requirements (20% VL and L vs. 15% VL, L and M).</a:t>
            </a:r>
          </a:p>
          <a:p>
            <a:pPr marL="347663" indent="-290513">
              <a:spcBef>
                <a:spcPts val="2400"/>
              </a:spcBef>
              <a:buFont typeface="Wingdings" panose="05000000000000000000" pitchFamily="2" charset="2"/>
              <a:buChar char="§"/>
              <a:defRPr/>
            </a:pPr>
            <a:r>
              <a:rPr lang="en-US" sz="2800" dirty="0">
                <a:solidFill>
                  <a:schemeClr val="tx1"/>
                </a:solidFill>
                <a:cs typeface="Arial" pitchFamily="34" charset="0"/>
              </a:rPr>
              <a:t>Property owners would retain the option of developing under base zone district, and not using the AHO. </a:t>
            </a:r>
          </a:p>
          <a:p>
            <a:pPr marL="347663" indent="-290513">
              <a:spcBef>
                <a:spcPts val="2400"/>
              </a:spcBef>
              <a:buFont typeface="Wingdings" panose="05000000000000000000" pitchFamily="2" charset="2"/>
              <a:buChar char="§"/>
              <a:defRPr/>
            </a:pPr>
            <a:r>
              <a:rPr lang="en-US" sz="2800" dirty="0">
                <a:solidFill>
                  <a:schemeClr val="tx1"/>
                </a:solidFill>
                <a:cs typeface="Arial" pitchFamily="34" charset="0"/>
              </a:rPr>
              <a:t>Re-zone sites to base zone of RM (6-15 du/acre), except mixed-use sites in the AVSP, which would retain the current 20 du/acre density. Shopping centers retain CS-MU base zone.</a:t>
            </a:r>
          </a:p>
          <a:p>
            <a:pPr marL="0" indent="0">
              <a:buNone/>
            </a:pPr>
            <a:endParaRPr lang="en-US" sz="2400" dirty="0">
              <a:cs typeface="Arial" pitchFamily="34" charset="0"/>
            </a:endParaRPr>
          </a:p>
        </p:txBody>
      </p:sp>
      <p:sp>
        <p:nvSpPr>
          <p:cNvPr id="5" name="Slide Number Placeholder 6"/>
          <p:cNvSpPr>
            <a:spLocks noGrp="1"/>
          </p:cNvSpPr>
          <p:nvPr>
            <p:ph type="sldNum" sz="quarter" idx="12"/>
          </p:nvPr>
        </p:nvSpPr>
        <p:spPr/>
        <p:txBody>
          <a:bodyPr/>
          <a:lstStyle/>
          <a:p>
            <a:fld id="{BDE1D060-EB2B-4991-91C8-24A260EA2DA2}" type="slidenum">
              <a:rPr lang="en-US" altLang="en-US"/>
              <a:pPr/>
              <a:t>53</a:t>
            </a:fld>
            <a:endParaRPr lang="en-US" altLang="en-US"/>
          </a:p>
        </p:txBody>
      </p:sp>
    </p:spTree>
    <p:extLst>
      <p:ext uri="{BB962C8B-B14F-4D97-AF65-F5344CB8AC3E}">
        <p14:creationId xmlns:p14="http://schemas.microsoft.com/office/powerpoint/2010/main" val="172155124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566932" y="809046"/>
            <a:ext cx="6966031" cy="711931"/>
          </a:xfrm>
        </p:spPr>
        <p:txBody>
          <a:bodyPr>
            <a:normAutofit fontScale="90000"/>
          </a:bodyPr>
          <a:lstStyle/>
          <a:p>
            <a:pPr algn="ctr"/>
            <a:r>
              <a:rPr lang="en-US" sz="4400" dirty="0"/>
              <a:t>Affordable Housing Overlay (AHO) </a:t>
            </a:r>
          </a:p>
        </p:txBody>
      </p:sp>
      <p:sp>
        <p:nvSpPr>
          <p:cNvPr id="5" name="Slide Number Placeholder 6"/>
          <p:cNvSpPr>
            <a:spLocks noGrp="1"/>
          </p:cNvSpPr>
          <p:nvPr>
            <p:ph type="sldNum" sz="quarter" idx="12"/>
          </p:nvPr>
        </p:nvSpPr>
        <p:spPr/>
        <p:txBody>
          <a:bodyPr/>
          <a:lstStyle/>
          <a:p>
            <a:fld id="{BDE1D060-EB2B-4991-91C8-24A260EA2DA2}" type="slidenum">
              <a:rPr lang="en-US" altLang="en-US"/>
              <a:pPr/>
              <a:t>54</a:t>
            </a:fld>
            <a:endParaRPr lang="en-US" altLang="en-US"/>
          </a:p>
        </p:txBody>
      </p:sp>
      <p:graphicFrame>
        <p:nvGraphicFramePr>
          <p:cNvPr id="2" name="Table 3">
            <a:extLst>
              <a:ext uri="{FF2B5EF4-FFF2-40B4-BE49-F238E27FC236}">
                <a16:creationId xmlns:a16="http://schemas.microsoft.com/office/drawing/2014/main" id="{C6C3D7A3-D428-4BDC-9089-C87DD2CF42C1}"/>
              </a:ext>
            </a:extLst>
          </p:cNvPr>
          <p:cNvGraphicFramePr>
            <a:graphicFrameLocks noGrp="1"/>
          </p:cNvGraphicFramePr>
          <p:nvPr>
            <p:extLst>
              <p:ext uri="{D42A27DB-BD31-4B8C-83A1-F6EECF244321}">
                <p14:modId xmlns:p14="http://schemas.microsoft.com/office/powerpoint/2010/main" val="1199007864"/>
              </p:ext>
            </p:extLst>
          </p:nvPr>
        </p:nvGraphicFramePr>
        <p:xfrm>
          <a:off x="490886" y="1626726"/>
          <a:ext cx="11242309" cy="3407286"/>
        </p:xfrm>
        <a:graphic>
          <a:graphicData uri="http://schemas.openxmlformats.org/drawingml/2006/table">
            <a:tbl>
              <a:tblPr firstRow="1" bandRow="1">
                <a:tableStyleId>{5C22544A-7EE6-4342-B048-85BDC9FD1C3A}</a:tableStyleId>
              </a:tblPr>
              <a:tblGrid>
                <a:gridCol w="1549670">
                  <a:extLst>
                    <a:ext uri="{9D8B030D-6E8A-4147-A177-3AD203B41FA5}">
                      <a16:colId xmlns:a16="http://schemas.microsoft.com/office/drawing/2014/main" val="3291314399"/>
                    </a:ext>
                  </a:extLst>
                </a:gridCol>
                <a:gridCol w="1828800">
                  <a:extLst>
                    <a:ext uri="{9D8B030D-6E8A-4147-A177-3AD203B41FA5}">
                      <a16:colId xmlns:a16="http://schemas.microsoft.com/office/drawing/2014/main" val="2205056626"/>
                    </a:ext>
                  </a:extLst>
                </a:gridCol>
                <a:gridCol w="5361271">
                  <a:extLst>
                    <a:ext uri="{9D8B030D-6E8A-4147-A177-3AD203B41FA5}">
                      <a16:colId xmlns:a16="http://schemas.microsoft.com/office/drawing/2014/main" val="93937856"/>
                    </a:ext>
                  </a:extLst>
                </a:gridCol>
                <a:gridCol w="2502568">
                  <a:extLst>
                    <a:ext uri="{9D8B030D-6E8A-4147-A177-3AD203B41FA5}">
                      <a16:colId xmlns:a16="http://schemas.microsoft.com/office/drawing/2014/main" val="81486927"/>
                    </a:ext>
                  </a:extLst>
                </a:gridCol>
              </a:tblGrid>
              <a:tr h="1703643">
                <a:tc rowSpan="2">
                  <a:txBody>
                    <a:bodyPr/>
                    <a:lstStyle/>
                    <a:p>
                      <a:r>
                        <a:rPr lang="en-US" sz="2800" dirty="0"/>
                        <a:t>Example: </a:t>
                      </a:r>
                    </a:p>
                    <a:p>
                      <a:r>
                        <a:rPr lang="en-US" sz="2800" dirty="0"/>
                        <a:t>1 acre RM site</a:t>
                      </a:r>
                    </a:p>
                  </a:txBody>
                  <a:tcPr anchor="ctr">
                    <a:solidFill>
                      <a:schemeClr val="accent2">
                        <a:lumMod val="50000"/>
                      </a:schemeClr>
                    </a:solidFill>
                  </a:tcPr>
                </a:tc>
                <a:tc>
                  <a:txBody>
                    <a:bodyPr/>
                    <a:lstStyle/>
                    <a:p>
                      <a:r>
                        <a:rPr lang="en-US" sz="2800" dirty="0">
                          <a:solidFill>
                            <a:schemeClr val="bg1"/>
                          </a:solidFill>
                        </a:rPr>
                        <a:t>Base Density</a:t>
                      </a:r>
                    </a:p>
                    <a:p>
                      <a:r>
                        <a:rPr lang="en-US" sz="2800" dirty="0">
                          <a:solidFill>
                            <a:schemeClr val="bg1"/>
                          </a:solidFill>
                        </a:rPr>
                        <a:t>15 du/acre</a:t>
                      </a:r>
                    </a:p>
                  </a:txBody>
                  <a:tcPr marL="91435" marR="91435" marT="45754" marB="45754">
                    <a:solidFill>
                      <a:schemeClr val="accent2">
                        <a:lumMod val="75000"/>
                      </a:schemeClr>
                    </a:solidFill>
                  </a:tcPr>
                </a:tc>
                <a:tc>
                  <a:txBody>
                    <a:bodyPr/>
                    <a:lstStyle/>
                    <a:p>
                      <a:r>
                        <a:rPr lang="en-US" sz="2800" dirty="0">
                          <a:solidFill>
                            <a:schemeClr val="bg1"/>
                          </a:solidFill>
                        </a:rPr>
                        <a:t>Total Units: 15</a:t>
                      </a:r>
                    </a:p>
                    <a:p>
                      <a:r>
                        <a:rPr lang="en-US" sz="2800" dirty="0">
                          <a:solidFill>
                            <a:schemeClr val="bg1"/>
                          </a:solidFill>
                        </a:rPr>
                        <a:t>Affordable Units IHO:  15% = 2  units</a:t>
                      </a:r>
                    </a:p>
                  </a:txBody>
                  <a:tcPr marL="91435" marR="91435" marT="45754" marB="45754">
                    <a:solidFill>
                      <a:schemeClr val="accent2">
                        <a:lumMod val="75000"/>
                      </a:schemeClr>
                    </a:solidFill>
                  </a:tcPr>
                </a:tc>
                <a:tc>
                  <a:txBody>
                    <a:bodyPr/>
                    <a:lstStyle/>
                    <a:p>
                      <a:r>
                        <a:rPr lang="en-US" sz="2800" dirty="0">
                          <a:solidFill>
                            <a:schemeClr val="bg1"/>
                          </a:solidFill>
                        </a:rPr>
                        <a:t>Discretionary Review</a:t>
                      </a:r>
                    </a:p>
                  </a:txBody>
                  <a:tcPr marL="91435" marR="91435" marT="45754" marB="45754">
                    <a:solidFill>
                      <a:schemeClr val="accent2">
                        <a:lumMod val="75000"/>
                      </a:schemeClr>
                    </a:solidFill>
                  </a:tcPr>
                </a:tc>
                <a:extLst>
                  <a:ext uri="{0D108BD9-81ED-4DB2-BD59-A6C34878D82A}">
                    <a16:rowId xmlns:a16="http://schemas.microsoft.com/office/drawing/2014/main" val="998225762"/>
                  </a:ext>
                </a:extLst>
              </a:tr>
              <a:tr h="1703643">
                <a:tc vMerge="1">
                  <a:txBody>
                    <a:bodyPr/>
                    <a:lstStyle/>
                    <a:p>
                      <a:endParaRPr lang="en-US" dirty="0"/>
                    </a:p>
                  </a:txBody>
                  <a:tcPr/>
                </a:tc>
                <a:tc>
                  <a:txBody>
                    <a:bodyPr/>
                    <a:lstStyle/>
                    <a:p>
                      <a:r>
                        <a:rPr lang="en-US" sz="2800" b="1" dirty="0"/>
                        <a:t>AHO Density</a:t>
                      </a:r>
                    </a:p>
                    <a:p>
                      <a:r>
                        <a:rPr lang="en-US" sz="2800" b="1" dirty="0"/>
                        <a:t>25 du/acre</a:t>
                      </a:r>
                    </a:p>
                  </a:txBody>
                  <a:tcPr marL="91435" marR="91435" marT="45754" marB="45754"/>
                </a:tc>
                <a:tc>
                  <a:txBody>
                    <a:bodyPr/>
                    <a:lstStyle/>
                    <a:p>
                      <a:r>
                        <a:rPr lang="en-US" sz="2800" b="1" dirty="0"/>
                        <a:t>Total Units: 25</a:t>
                      </a:r>
                    </a:p>
                    <a:p>
                      <a:r>
                        <a:rPr lang="en-US" sz="2800" b="1" dirty="0"/>
                        <a:t>Affordable Units under AHO: 20% = 5 VL/L units</a:t>
                      </a:r>
                    </a:p>
                  </a:txBody>
                  <a:tcPr marL="91435" marR="91435" marT="45754" marB="45754"/>
                </a:tc>
                <a:tc>
                  <a:txBody>
                    <a:bodyPr/>
                    <a:lstStyle/>
                    <a:p>
                      <a:r>
                        <a:rPr lang="en-US" sz="2800" b="1" dirty="0"/>
                        <a:t>Non-discretionary/</a:t>
                      </a:r>
                    </a:p>
                    <a:p>
                      <a:r>
                        <a:rPr lang="en-US" sz="2800" b="1" dirty="0"/>
                        <a:t>By Right</a:t>
                      </a:r>
                    </a:p>
                  </a:txBody>
                  <a:tcPr marL="91435" marR="91435" marT="45754" marB="45754"/>
                </a:tc>
                <a:extLst>
                  <a:ext uri="{0D108BD9-81ED-4DB2-BD59-A6C34878D82A}">
                    <a16:rowId xmlns:a16="http://schemas.microsoft.com/office/drawing/2014/main" val="3392890959"/>
                  </a:ext>
                </a:extLst>
              </a:tr>
            </a:tbl>
          </a:graphicData>
        </a:graphic>
      </p:graphicFrame>
      <p:sp>
        <p:nvSpPr>
          <p:cNvPr id="6" name="Text Placeholder 5">
            <a:extLst>
              <a:ext uri="{FF2B5EF4-FFF2-40B4-BE49-F238E27FC236}">
                <a16:creationId xmlns:a16="http://schemas.microsoft.com/office/drawing/2014/main" id="{2A79A4AA-A5D8-4A50-9C65-D544B44C730F}"/>
              </a:ext>
            </a:extLst>
          </p:cNvPr>
          <p:cNvSpPr txBox="1">
            <a:spLocks noGrp="1"/>
          </p:cNvSpPr>
          <p:nvPr>
            <p:ph type="body" sz="half" idx="1"/>
          </p:nvPr>
        </p:nvSpPr>
        <p:spPr>
          <a:xfrm>
            <a:off x="1075037" y="3798505"/>
            <a:ext cx="10741218" cy="2501198"/>
          </a:xfrm>
          <a:prstGeom prst="rect">
            <a:avLst/>
          </a:prstGeom>
          <a:noFill/>
        </p:spPr>
        <p:txBody>
          <a:bodyPr wrap="square">
            <a:spAutoFit/>
          </a:bodyPr>
          <a:lstStyle/>
          <a:p>
            <a:pPr marL="342900" indent="-342900">
              <a:buFont typeface="Wingdings" panose="05000000000000000000" pitchFamily="2" charset="2"/>
              <a:buChar char="§"/>
              <a:defRPr/>
            </a:pPr>
            <a:endParaRPr lang="en-US" sz="3200" dirty="0">
              <a:cs typeface="Arial" pitchFamily="34" charset="0"/>
            </a:endParaRPr>
          </a:p>
          <a:p>
            <a:pPr marL="342900" indent="-342900">
              <a:buFont typeface="Wingdings" panose="05000000000000000000" pitchFamily="2" charset="2"/>
              <a:buChar char="§"/>
              <a:defRPr/>
            </a:pPr>
            <a:endParaRPr lang="en-US" sz="3200" dirty="0">
              <a:cs typeface="Arial" pitchFamily="34" charset="0"/>
            </a:endParaRPr>
          </a:p>
          <a:p>
            <a:pPr marL="342900" indent="-342900">
              <a:buFont typeface="Wingdings" panose="05000000000000000000" pitchFamily="2" charset="2"/>
              <a:buChar char="§"/>
              <a:defRPr/>
            </a:pPr>
            <a:r>
              <a:rPr lang="en-US" sz="2800" dirty="0">
                <a:cs typeface="Arial" pitchFamily="34" charset="0"/>
              </a:rPr>
              <a:t>New objective development standards would need to be created to support achievement of densities permitted under the AHO and ensure items the City values are maintained. </a:t>
            </a:r>
            <a:endParaRPr lang="en-US" sz="2800" b="1" dirty="0"/>
          </a:p>
        </p:txBody>
      </p:sp>
    </p:spTree>
    <p:extLst>
      <p:ext uri="{BB962C8B-B14F-4D97-AF65-F5344CB8AC3E}">
        <p14:creationId xmlns:p14="http://schemas.microsoft.com/office/powerpoint/2010/main" val="396211239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Approach</a:t>
            </a:r>
          </a:p>
        </p:txBody>
      </p:sp>
      <p:sp>
        <p:nvSpPr>
          <p:cNvPr id="3" name="Content Placeholder 2"/>
          <p:cNvSpPr>
            <a:spLocks noGrp="1"/>
          </p:cNvSpPr>
          <p:nvPr>
            <p:ph idx="1"/>
          </p:nvPr>
        </p:nvSpPr>
        <p:spPr>
          <a:xfrm>
            <a:off x="1188720" y="2307770"/>
            <a:ext cx="9966960" cy="3561323"/>
          </a:xfrm>
        </p:spPr>
        <p:txBody>
          <a:bodyPr/>
          <a:lstStyle/>
          <a:p>
            <a:r>
              <a:rPr lang="en-US" sz="2800" dirty="0"/>
              <a:t> </a:t>
            </a:r>
            <a:r>
              <a:rPr lang="en-US" sz="3200" dirty="0"/>
              <a:t>A. Apply AHO Zone to All Sites</a:t>
            </a:r>
          </a:p>
          <a:p>
            <a:endParaRPr lang="en-US" sz="3200" dirty="0"/>
          </a:p>
          <a:p>
            <a:pPr marL="461963" indent="-461963" defTabSz="741363"/>
            <a:r>
              <a:rPr lang="en-US" sz="3200" dirty="0"/>
              <a:t>B. Re-Zone Base of Sites Outside the AVSP (except Shopping Centers on Kanan Road)</a:t>
            </a:r>
          </a:p>
          <a:p>
            <a:endParaRPr lang="en-US" sz="3200" dirty="0"/>
          </a:p>
          <a:p>
            <a:r>
              <a:rPr lang="en-US" sz="3200" dirty="0"/>
              <a:t> C. Re-Designate AVSP sites</a:t>
            </a:r>
          </a:p>
        </p:txBody>
      </p:sp>
    </p:spTree>
    <p:extLst>
      <p:ext uri="{BB962C8B-B14F-4D97-AF65-F5344CB8AC3E}">
        <p14:creationId xmlns:p14="http://schemas.microsoft.com/office/powerpoint/2010/main" val="1214006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Approach</a:t>
            </a:r>
          </a:p>
        </p:txBody>
      </p:sp>
      <p:sp>
        <p:nvSpPr>
          <p:cNvPr id="3" name="Content Placeholder 2"/>
          <p:cNvSpPr>
            <a:spLocks noGrp="1"/>
          </p:cNvSpPr>
          <p:nvPr>
            <p:ph idx="1"/>
          </p:nvPr>
        </p:nvSpPr>
        <p:spPr>
          <a:xfrm>
            <a:off x="1188720" y="2009774"/>
            <a:ext cx="9966960" cy="3859319"/>
          </a:xfrm>
        </p:spPr>
        <p:txBody>
          <a:bodyPr>
            <a:normAutofit lnSpcReduction="10000"/>
          </a:bodyPr>
          <a:lstStyle/>
          <a:p>
            <a:pPr marL="514350" indent="-514350">
              <a:buAutoNum type="alphaUcPeriod"/>
            </a:pPr>
            <a:r>
              <a:rPr lang="en-US" sz="2800" dirty="0"/>
              <a:t>APPLY AN AFFORDABLE HOUSING OVERLAY ZONE TO ALL SITES</a:t>
            </a:r>
          </a:p>
          <a:p>
            <a:pPr marL="514350" indent="-514350">
              <a:buAutoNum type="alphaUcPeriod"/>
            </a:pPr>
            <a:endParaRPr lang="en-US" sz="2800" dirty="0"/>
          </a:p>
          <a:p>
            <a:r>
              <a:rPr lang="en-US" sz="3200" dirty="0"/>
              <a:t>Dwelling Units per Acre: </a:t>
            </a:r>
            <a:r>
              <a:rPr lang="en-US" sz="3200" dirty="0">
                <a:solidFill>
                  <a:schemeClr val="accent2">
                    <a:lumMod val="50000"/>
                  </a:schemeClr>
                </a:solidFill>
              </a:rPr>
              <a:t>20-25</a:t>
            </a:r>
          </a:p>
          <a:p>
            <a:r>
              <a:rPr lang="en-US" sz="3200" dirty="0"/>
              <a:t>Affordable Units:  </a:t>
            </a:r>
            <a:r>
              <a:rPr lang="en-US" sz="3200" dirty="0">
                <a:solidFill>
                  <a:schemeClr val="accent2">
                    <a:lumMod val="50000"/>
                  </a:schemeClr>
                </a:solidFill>
              </a:rPr>
              <a:t>10% VL  10% L (total 20%)</a:t>
            </a:r>
          </a:p>
          <a:p>
            <a:r>
              <a:rPr lang="en-US" sz="3200" dirty="0"/>
              <a:t>Objective Design and Development Standards</a:t>
            </a:r>
          </a:p>
          <a:p>
            <a:pPr marL="346075" indent="-346075"/>
            <a:r>
              <a:rPr lang="en-US" sz="3200" dirty="0"/>
              <a:t>3 Different AHO Zones (AVSP, non-AVSP, Shopping Centers), reflecting different objective standards</a:t>
            </a:r>
          </a:p>
          <a:p>
            <a:endParaRPr lang="en-US" dirty="0"/>
          </a:p>
        </p:txBody>
      </p:sp>
    </p:spTree>
    <p:extLst>
      <p:ext uri="{BB962C8B-B14F-4D97-AF65-F5344CB8AC3E}">
        <p14:creationId xmlns:p14="http://schemas.microsoft.com/office/powerpoint/2010/main" val="573146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Approach</a:t>
            </a:r>
          </a:p>
        </p:txBody>
      </p:sp>
      <p:sp>
        <p:nvSpPr>
          <p:cNvPr id="3" name="Content Placeholder 2"/>
          <p:cNvSpPr>
            <a:spLocks noGrp="1"/>
          </p:cNvSpPr>
          <p:nvPr>
            <p:ph idx="1"/>
          </p:nvPr>
        </p:nvSpPr>
        <p:spPr>
          <a:xfrm>
            <a:off x="1188719" y="2226734"/>
            <a:ext cx="9966960" cy="4023360"/>
          </a:xfrm>
        </p:spPr>
        <p:txBody>
          <a:bodyPr/>
          <a:lstStyle/>
          <a:p>
            <a:pPr marL="0" indent="0">
              <a:buNone/>
            </a:pPr>
            <a:r>
              <a:rPr lang="en-US" sz="2800" dirty="0"/>
              <a:t>B. CHANGE BASE ZONE OF SITES OUTSIDE AVSP TO MF RESIDENTIAL</a:t>
            </a:r>
          </a:p>
          <a:p>
            <a:pPr marL="0" indent="0">
              <a:buNone/>
            </a:pPr>
            <a:endParaRPr lang="en-US" sz="2800" dirty="0"/>
          </a:p>
          <a:p>
            <a:r>
              <a:rPr lang="en-US" sz="3200" dirty="0"/>
              <a:t>Dwelling Units per Acre: </a:t>
            </a:r>
            <a:r>
              <a:rPr lang="en-US" sz="3200" dirty="0">
                <a:solidFill>
                  <a:schemeClr val="accent2">
                    <a:lumMod val="50000"/>
                  </a:schemeClr>
                </a:solidFill>
              </a:rPr>
              <a:t>6-15 (RM)</a:t>
            </a:r>
          </a:p>
          <a:p>
            <a:r>
              <a:rPr lang="en-US" sz="3200" dirty="0"/>
              <a:t>Affordable Units:  </a:t>
            </a:r>
            <a:r>
              <a:rPr lang="en-US" sz="3200" dirty="0">
                <a:solidFill>
                  <a:schemeClr val="accent2">
                    <a:lumMod val="50000"/>
                  </a:schemeClr>
                </a:solidFill>
              </a:rPr>
              <a:t>7% VL  4% L  4% M   (total 15% per IHO)</a:t>
            </a:r>
          </a:p>
          <a:p>
            <a:r>
              <a:rPr lang="en-US" sz="3200" dirty="0"/>
              <a:t>Objective Design and Development Standards</a:t>
            </a:r>
          </a:p>
          <a:p>
            <a:r>
              <a:rPr lang="en-US" sz="3200" dirty="0"/>
              <a:t>Exception: Shopping Centers remain CS-MU</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600453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Approach</a:t>
            </a:r>
          </a:p>
        </p:txBody>
      </p:sp>
      <p:sp>
        <p:nvSpPr>
          <p:cNvPr id="3" name="Content Placeholder 2"/>
          <p:cNvSpPr>
            <a:spLocks noGrp="1"/>
          </p:cNvSpPr>
          <p:nvPr>
            <p:ph idx="1"/>
          </p:nvPr>
        </p:nvSpPr>
        <p:spPr>
          <a:xfrm>
            <a:off x="1188719" y="2226734"/>
            <a:ext cx="9966960" cy="4023360"/>
          </a:xfrm>
        </p:spPr>
        <p:txBody>
          <a:bodyPr/>
          <a:lstStyle/>
          <a:p>
            <a:pPr marL="0" indent="0">
              <a:buNone/>
            </a:pPr>
            <a:r>
              <a:rPr lang="en-US" sz="2800" dirty="0"/>
              <a:t>C. RE-DESIGNATE THE AVSP SITES </a:t>
            </a:r>
          </a:p>
          <a:p>
            <a:pPr marL="0" indent="0">
              <a:buNone/>
            </a:pPr>
            <a:endParaRPr lang="en-US" sz="2800" dirty="0"/>
          </a:p>
          <a:p>
            <a:r>
              <a:rPr lang="en-US" sz="2800" dirty="0"/>
              <a:t>Dwelling Units per Acre: </a:t>
            </a:r>
            <a:r>
              <a:rPr lang="en-US" sz="2800" dirty="0">
                <a:solidFill>
                  <a:schemeClr val="accent2">
                    <a:lumMod val="50000"/>
                  </a:schemeClr>
                </a:solidFill>
              </a:rPr>
              <a:t>20 DU/AC</a:t>
            </a:r>
          </a:p>
          <a:p>
            <a:r>
              <a:rPr lang="en-US" sz="2800" dirty="0"/>
              <a:t>Affordable Units:  </a:t>
            </a:r>
            <a:r>
              <a:rPr lang="en-US" sz="2800" dirty="0">
                <a:solidFill>
                  <a:schemeClr val="accent2">
                    <a:lumMod val="50000"/>
                  </a:schemeClr>
                </a:solidFill>
              </a:rPr>
              <a:t>7% VL  4% L  4% M   (15% per IHO)</a:t>
            </a:r>
          </a:p>
          <a:p>
            <a:r>
              <a:rPr lang="en-US" sz="2800" dirty="0"/>
              <a:t>Objective Design and Development Standards</a:t>
            </a:r>
          </a:p>
          <a:p>
            <a:pPr marL="0" indent="0">
              <a:buNone/>
            </a:pPr>
            <a:endParaRPr lang="en-US" sz="2800" dirty="0"/>
          </a:p>
          <a:p>
            <a:endParaRPr lang="en-US" dirty="0"/>
          </a:p>
        </p:txBody>
      </p:sp>
    </p:spTree>
    <p:extLst>
      <p:ext uri="{BB962C8B-B14F-4D97-AF65-F5344CB8AC3E}">
        <p14:creationId xmlns:p14="http://schemas.microsoft.com/office/powerpoint/2010/main" val="1526835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Approach</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0432903"/>
              </p:ext>
            </p:extLst>
          </p:nvPr>
        </p:nvGraphicFramePr>
        <p:xfrm>
          <a:off x="1189038" y="2260581"/>
          <a:ext cx="9966324" cy="4001322"/>
        </p:xfrm>
        <a:graphic>
          <a:graphicData uri="http://schemas.openxmlformats.org/drawingml/2006/table">
            <a:tbl>
              <a:tblPr firstRow="1" bandRow="1">
                <a:tableStyleId>{5C22544A-7EE6-4342-B048-85BDC9FD1C3A}</a:tableStyleId>
              </a:tblPr>
              <a:tblGrid>
                <a:gridCol w="1661054">
                  <a:extLst>
                    <a:ext uri="{9D8B030D-6E8A-4147-A177-3AD203B41FA5}">
                      <a16:colId xmlns:a16="http://schemas.microsoft.com/office/drawing/2014/main" val="2163446179"/>
                    </a:ext>
                  </a:extLst>
                </a:gridCol>
                <a:gridCol w="1661054">
                  <a:extLst>
                    <a:ext uri="{9D8B030D-6E8A-4147-A177-3AD203B41FA5}">
                      <a16:colId xmlns:a16="http://schemas.microsoft.com/office/drawing/2014/main" val="18971290"/>
                    </a:ext>
                  </a:extLst>
                </a:gridCol>
                <a:gridCol w="1613883">
                  <a:extLst>
                    <a:ext uri="{9D8B030D-6E8A-4147-A177-3AD203B41FA5}">
                      <a16:colId xmlns:a16="http://schemas.microsoft.com/office/drawing/2014/main" val="230952431"/>
                    </a:ext>
                  </a:extLst>
                </a:gridCol>
                <a:gridCol w="1708225">
                  <a:extLst>
                    <a:ext uri="{9D8B030D-6E8A-4147-A177-3AD203B41FA5}">
                      <a16:colId xmlns:a16="http://schemas.microsoft.com/office/drawing/2014/main" val="2558386687"/>
                    </a:ext>
                  </a:extLst>
                </a:gridCol>
                <a:gridCol w="1661054">
                  <a:extLst>
                    <a:ext uri="{9D8B030D-6E8A-4147-A177-3AD203B41FA5}">
                      <a16:colId xmlns:a16="http://schemas.microsoft.com/office/drawing/2014/main" val="3152884941"/>
                    </a:ext>
                  </a:extLst>
                </a:gridCol>
                <a:gridCol w="1661054">
                  <a:extLst>
                    <a:ext uri="{9D8B030D-6E8A-4147-A177-3AD203B41FA5}">
                      <a16:colId xmlns:a16="http://schemas.microsoft.com/office/drawing/2014/main" val="2393731934"/>
                    </a:ext>
                  </a:extLst>
                </a:gridCol>
              </a:tblGrid>
              <a:tr h="889744">
                <a:tc>
                  <a:txBody>
                    <a:bodyPr/>
                    <a:lstStyle/>
                    <a:p>
                      <a:endParaRPr lang="en-US" dirty="0"/>
                    </a:p>
                  </a:txBody>
                  <a:tcPr>
                    <a:solidFill>
                      <a:schemeClr val="accent2">
                        <a:lumMod val="75000"/>
                      </a:schemeClr>
                    </a:solidFill>
                  </a:tcPr>
                </a:tc>
                <a:tc>
                  <a:txBody>
                    <a:bodyPr/>
                    <a:lstStyle/>
                    <a:p>
                      <a:pPr algn="ctr"/>
                      <a:r>
                        <a:rPr lang="en-US" sz="2600" dirty="0"/>
                        <a:t>DUs</a:t>
                      </a:r>
                      <a:r>
                        <a:rPr lang="en-US" sz="2600" baseline="0" dirty="0"/>
                        <a:t> from 22 Sites</a:t>
                      </a:r>
                      <a:endParaRPr lang="en-US" sz="2600" dirty="0"/>
                    </a:p>
                  </a:txBody>
                  <a:tcPr>
                    <a:solidFill>
                      <a:schemeClr val="accent2">
                        <a:lumMod val="75000"/>
                      </a:schemeClr>
                    </a:solidFill>
                  </a:tcPr>
                </a:tc>
                <a:tc>
                  <a:txBody>
                    <a:bodyPr/>
                    <a:lstStyle/>
                    <a:p>
                      <a:pPr algn="ctr"/>
                      <a:r>
                        <a:rPr lang="en-US" sz="2600" dirty="0"/>
                        <a:t>ADUs</a:t>
                      </a:r>
                    </a:p>
                  </a:txBody>
                  <a:tcPr>
                    <a:solidFill>
                      <a:schemeClr val="accent2">
                        <a:lumMod val="75000"/>
                      </a:schemeClr>
                    </a:solidFill>
                  </a:tcPr>
                </a:tc>
                <a:tc>
                  <a:txBody>
                    <a:bodyPr/>
                    <a:lstStyle/>
                    <a:p>
                      <a:pPr algn="ctr"/>
                      <a:r>
                        <a:rPr lang="en-US" sz="2600" dirty="0"/>
                        <a:t>Total DUs Provided</a:t>
                      </a:r>
                    </a:p>
                  </a:txBody>
                  <a:tcPr>
                    <a:solidFill>
                      <a:schemeClr val="accent2">
                        <a:lumMod val="75000"/>
                      </a:schemeClr>
                    </a:solidFill>
                  </a:tcPr>
                </a:tc>
                <a:tc>
                  <a:txBody>
                    <a:bodyPr/>
                    <a:lstStyle/>
                    <a:p>
                      <a:pPr algn="ctr"/>
                      <a:r>
                        <a:rPr lang="en-US" sz="2600" dirty="0"/>
                        <a:t>RHNA Needed</a:t>
                      </a:r>
                    </a:p>
                  </a:txBody>
                  <a:tcPr>
                    <a:solidFill>
                      <a:schemeClr val="accent2">
                        <a:lumMod val="75000"/>
                      </a:schemeClr>
                    </a:solidFill>
                  </a:tcPr>
                </a:tc>
                <a:tc>
                  <a:txBody>
                    <a:bodyPr/>
                    <a:lstStyle/>
                    <a:p>
                      <a:pPr algn="ctr"/>
                      <a:r>
                        <a:rPr lang="en-US" sz="2600" dirty="0"/>
                        <a:t>Difference</a:t>
                      </a:r>
                    </a:p>
                  </a:txBody>
                  <a:tcPr>
                    <a:solidFill>
                      <a:schemeClr val="accent2">
                        <a:lumMod val="75000"/>
                      </a:schemeClr>
                    </a:solidFill>
                  </a:tcPr>
                </a:tc>
                <a:extLst>
                  <a:ext uri="{0D108BD9-81ED-4DB2-BD59-A6C34878D82A}">
                    <a16:rowId xmlns:a16="http://schemas.microsoft.com/office/drawing/2014/main" val="3064897454"/>
                  </a:ext>
                </a:extLst>
              </a:tr>
              <a:tr h="540118">
                <a:tc>
                  <a:txBody>
                    <a:bodyPr/>
                    <a:lstStyle/>
                    <a:p>
                      <a:r>
                        <a:rPr lang="en-US" sz="2800" b="1" dirty="0"/>
                        <a:t>Very Low</a:t>
                      </a:r>
                    </a:p>
                  </a:txBody>
                  <a:tcPr/>
                </a:tc>
                <a:tc>
                  <a:txBody>
                    <a:bodyPr/>
                    <a:lstStyle/>
                    <a:p>
                      <a:pPr algn="ctr"/>
                      <a:r>
                        <a:rPr lang="en-US" sz="2800" b="1" dirty="0">
                          <a:solidFill>
                            <a:schemeClr val="accent2">
                              <a:lumMod val="50000"/>
                            </a:schemeClr>
                          </a:solidFill>
                        </a:rPr>
                        <a:t>157</a:t>
                      </a:r>
                    </a:p>
                  </a:txBody>
                  <a:tcPr/>
                </a:tc>
                <a:tc>
                  <a:txBody>
                    <a:bodyPr/>
                    <a:lstStyle/>
                    <a:p>
                      <a:pPr algn="ctr"/>
                      <a:r>
                        <a:rPr lang="en-US" sz="2800" b="1" dirty="0">
                          <a:solidFill>
                            <a:schemeClr val="accent2">
                              <a:lumMod val="50000"/>
                            </a:schemeClr>
                          </a:solidFill>
                        </a:rPr>
                        <a:t>14</a:t>
                      </a:r>
                    </a:p>
                  </a:txBody>
                  <a:tcPr/>
                </a:tc>
                <a:tc>
                  <a:txBody>
                    <a:bodyPr/>
                    <a:lstStyle/>
                    <a:p>
                      <a:pPr algn="ctr"/>
                      <a:r>
                        <a:rPr lang="en-US" sz="2800" b="1" dirty="0">
                          <a:solidFill>
                            <a:schemeClr val="accent2">
                              <a:lumMod val="50000"/>
                            </a:schemeClr>
                          </a:solidFill>
                        </a:rPr>
                        <a:t>171</a:t>
                      </a:r>
                    </a:p>
                  </a:txBody>
                  <a:tcPr/>
                </a:tc>
                <a:tc>
                  <a:txBody>
                    <a:bodyPr/>
                    <a:lstStyle/>
                    <a:p>
                      <a:pPr algn="ctr"/>
                      <a:r>
                        <a:rPr lang="en-US" sz="2800" b="1" dirty="0">
                          <a:solidFill>
                            <a:schemeClr val="accent2">
                              <a:lumMod val="50000"/>
                            </a:schemeClr>
                          </a:solidFill>
                        </a:rPr>
                        <a:t>127</a:t>
                      </a:r>
                    </a:p>
                  </a:txBody>
                  <a:tcPr/>
                </a:tc>
                <a:tc>
                  <a:txBody>
                    <a:bodyPr/>
                    <a:lstStyle/>
                    <a:p>
                      <a:pPr algn="ctr"/>
                      <a:r>
                        <a:rPr lang="en-US" sz="2800" b="1" dirty="0">
                          <a:solidFill>
                            <a:schemeClr val="accent2">
                              <a:lumMod val="50000"/>
                            </a:schemeClr>
                          </a:solidFill>
                        </a:rPr>
                        <a:t>44</a:t>
                      </a:r>
                    </a:p>
                  </a:txBody>
                  <a:tcPr/>
                </a:tc>
                <a:extLst>
                  <a:ext uri="{0D108BD9-81ED-4DB2-BD59-A6C34878D82A}">
                    <a16:rowId xmlns:a16="http://schemas.microsoft.com/office/drawing/2014/main" val="2235660535"/>
                  </a:ext>
                </a:extLst>
              </a:tr>
              <a:tr h="540118">
                <a:tc>
                  <a:txBody>
                    <a:bodyPr/>
                    <a:lstStyle/>
                    <a:p>
                      <a:r>
                        <a:rPr lang="en-US" sz="2800" b="1" dirty="0"/>
                        <a:t>Low</a:t>
                      </a:r>
                    </a:p>
                  </a:txBody>
                  <a:tcPr/>
                </a:tc>
                <a:tc>
                  <a:txBody>
                    <a:bodyPr/>
                    <a:lstStyle/>
                    <a:p>
                      <a:pPr algn="ctr"/>
                      <a:r>
                        <a:rPr lang="en-US" sz="2800" b="1" dirty="0">
                          <a:solidFill>
                            <a:schemeClr val="accent2">
                              <a:lumMod val="50000"/>
                            </a:schemeClr>
                          </a:solidFill>
                        </a:rPr>
                        <a:t>157</a:t>
                      </a:r>
                    </a:p>
                  </a:txBody>
                  <a:tcPr/>
                </a:tc>
                <a:tc>
                  <a:txBody>
                    <a:bodyPr/>
                    <a:lstStyle/>
                    <a:p>
                      <a:pPr algn="ctr"/>
                      <a:r>
                        <a:rPr lang="en-US" sz="2800" b="1" dirty="0">
                          <a:solidFill>
                            <a:schemeClr val="accent2">
                              <a:lumMod val="50000"/>
                            </a:schemeClr>
                          </a:solidFill>
                        </a:rPr>
                        <a:t>34</a:t>
                      </a:r>
                    </a:p>
                  </a:txBody>
                  <a:tcPr/>
                </a:tc>
                <a:tc>
                  <a:txBody>
                    <a:bodyPr/>
                    <a:lstStyle/>
                    <a:p>
                      <a:pPr algn="ctr"/>
                      <a:r>
                        <a:rPr lang="en-US" sz="2800" b="1" dirty="0">
                          <a:solidFill>
                            <a:schemeClr val="accent2">
                              <a:lumMod val="50000"/>
                            </a:schemeClr>
                          </a:solidFill>
                        </a:rPr>
                        <a:t>191</a:t>
                      </a:r>
                    </a:p>
                  </a:txBody>
                  <a:tcPr/>
                </a:tc>
                <a:tc>
                  <a:txBody>
                    <a:bodyPr/>
                    <a:lstStyle/>
                    <a:p>
                      <a:pPr algn="ctr"/>
                      <a:r>
                        <a:rPr lang="en-US" sz="2800" b="1" dirty="0">
                          <a:solidFill>
                            <a:schemeClr val="accent2">
                              <a:lumMod val="50000"/>
                            </a:schemeClr>
                          </a:solidFill>
                        </a:rPr>
                        <a:t>72</a:t>
                      </a:r>
                    </a:p>
                  </a:txBody>
                  <a:tcPr/>
                </a:tc>
                <a:tc>
                  <a:txBody>
                    <a:bodyPr/>
                    <a:lstStyle/>
                    <a:p>
                      <a:pPr algn="ctr"/>
                      <a:r>
                        <a:rPr lang="en-US" sz="2800" b="1" dirty="0">
                          <a:solidFill>
                            <a:schemeClr val="accent2">
                              <a:lumMod val="50000"/>
                            </a:schemeClr>
                          </a:solidFill>
                        </a:rPr>
                        <a:t>119</a:t>
                      </a:r>
                    </a:p>
                  </a:txBody>
                  <a:tcPr/>
                </a:tc>
                <a:extLst>
                  <a:ext uri="{0D108BD9-81ED-4DB2-BD59-A6C34878D82A}">
                    <a16:rowId xmlns:a16="http://schemas.microsoft.com/office/drawing/2014/main" val="3319624878"/>
                  </a:ext>
                </a:extLst>
              </a:tr>
              <a:tr h="540118">
                <a:tc>
                  <a:txBody>
                    <a:bodyPr/>
                    <a:lstStyle/>
                    <a:p>
                      <a:r>
                        <a:rPr lang="en-US" sz="2800" b="1" dirty="0"/>
                        <a:t>Moderate</a:t>
                      </a:r>
                    </a:p>
                  </a:txBody>
                  <a:tcPr/>
                </a:tc>
                <a:tc>
                  <a:txBody>
                    <a:bodyPr/>
                    <a:lstStyle/>
                    <a:p>
                      <a:pPr algn="ctr"/>
                      <a:r>
                        <a:rPr lang="en-US" sz="2800" b="1" dirty="0">
                          <a:solidFill>
                            <a:schemeClr val="accent2">
                              <a:lumMod val="50000"/>
                            </a:schemeClr>
                          </a:solidFill>
                        </a:rPr>
                        <a:t>0</a:t>
                      </a:r>
                    </a:p>
                  </a:txBody>
                  <a:tcPr/>
                </a:tc>
                <a:tc>
                  <a:txBody>
                    <a:bodyPr/>
                    <a:lstStyle/>
                    <a:p>
                      <a:pPr algn="ctr"/>
                      <a:r>
                        <a:rPr lang="en-US" sz="2800" b="1" dirty="0">
                          <a:solidFill>
                            <a:schemeClr val="accent2">
                              <a:lumMod val="50000"/>
                            </a:schemeClr>
                          </a:solidFill>
                        </a:rPr>
                        <a:t>5</a:t>
                      </a:r>
                    </a:p>
                  </a:txBody>
                  <a:tcPr/>
                </a:tc>
                <a:tc>
                  <a:txBody>
                    <a:bodyPr/>
                    <a:lstStyle/>
                    <a:p>
                      <a:pPr algn="ctr"/>
                      <a:r>
                        <a:rPr lang="en-US" sz="2800" b="1" dirty="0">
                          <a:solidFill>
                            <a:schemeClr val="accent2">
                              <a:lumMod val="50000"/>
                            </a:schemeClr>
                          </a:solidFill>
                        </a:rPr>
                        <a:t>5</a:t>
                      </a:r>
                    </a:p>
                  </a:txBody>
                  <a:tcPr/>
                </a:tc>
                <a:tc>
                  <a:txBody>
                    <a:bodyPr/>
                    <a:lstStyle/>
                    <a:p>
                      <a:pPr algn="ctr"/>
                      <a:r>
                        <a:rPr lang="en-US" sz="2800" b="1" dirty="0">
                          <a:solidFill>
                            <a:schemeClr val="accent2">
                              <a:lumMod val="50000"/>
                            </a:schemeClr>
                          </a:solidFill>
                        </a:rPr>
                        <a:t>55</a:t>
                      </a:r>
                    </a:p>
                  </a:txBody>
                  <a:tcPr/>
                </a:tc>
                <a:tc>
                  <a:txBody>
                    <a:bodyPr/>
                    <a:lstStyle/>
                    <a:p>
                      <a:pPr algn="ctr"/>
                      <a:r>
                        <a:rPr lang="en-US" sz="2800" b="1" dirty="0">
                          <a:solidFill>
                            <a:schemeClr val="accent2">
                              <a:lumMod val="50000"/>
                            </a:schemeClr>
                          </a:solidFill>
                        </a:rPr>
                        <a:t>(50)</a:t>
                      </a:r>
                    </a:p>
                  </a:txBody>
                  <a:tcPr/>
                </a:tc>
                <a:extLst>
                  <a:ext uri="{0D108BD9-81ED-4DB2-BD59-A6C34878D82A}">
                    <a16:rowId xmlns:a16="http://schemas.microsoft.com/office/drawing/2014/main" val="2955841961"/>
                  </a:ext>
                </a:extLst>
              </a:tr>
              <a:tr h="951106">
                <a:tc>
                  <a:txBody>
                    <a:bodyPr/>
                    <a:lstStyle/>
                    <a:p>
                      <a:r>
                        <a:rPr lang="en-US" sz="2800" b="1" dirty="0"/>
                        <a:t>Above Moderate</a:t>
                      </a:r>
                    </a:p>
                  </a:txBody>
                  <a:tcPr/>
                </a:tc>
                <a:tc>
                  <a:txBody>
                    <a:bodyPr/>
                    <a:lstStyle/>
                    <a:p>
                      <a:pPr algn="ctr"/>
                      <a:r>
                        <a:rPr lang="en-US" sz="2800" b="1" dirty="0">
                          <a:solidFill>
                            <a:schemeClr val="accent2">
                              <a:lumMod val="50000"/>
                            </a:schemeClr>
                          </a:solidFill>
                        </a:rPr>
                        <a:t>1,252</a:t>
                      </a:r>
                    </a:p>
                  </a:txBody>
                  <a:tcPr/>
                </a:tc>
                <a:tc>
                  <a:txBody>
                    <a:bodyPr/>
                    <a:lstStyle/>
                    <a:p>
                      <a:pPr algn="ctr"/>
                      <a:r>
                        <a:rPr lang="en-US" sz="2800" b="1" dirty="0">
                          <a:solidFill>
                            <a:schemeClr val="accent2">
                              <a:lumMod val="50000"/>
                            </a:schemeClr>
                          </a:solidFill>
                        </a:rPr>
                        <a:t>27</a:t>
                      </a:r>
                    </a:p>
                  </a:txBody>
                  <a:tcPr/>
                </a:tc>
                <a:tc>
                  <a:txBody>
                    <a:bodyPr/>
                    <a:lstStyle/>
                    <a:p>
                      <a:pPr algn="ctr"/>
                      <a:r>
                        <a:rPr lang="en-US" sz="2800" b="1" dirty="0">
                          <a:solidFill>
                            <a:schemeClr val="accent2">
                              <a:lumMod val="50000"/>
                            </a:schemeClr>
                          </a:solidFill>
                        </a:rPr>
                        <a:t>1,279</a:t>
                      </a:r>
                    </a:p>
                  </a:txBody>
                  <a:tcPr/>
                </a:tc>
                <a:tc>
                  <a:txBody>
                    <a:bodyPr/>
                    <a:lstStyle/>
                    <a:p>
                      <a:pPr algn="ctr"/>
                      <a:r>
                        <a:rPr lang="en-US" sz="2800" b="1" dirty="0">
                          <a:solidFill>
                            <a:schemeClr val="accent2">
                              <a:lumMod val="50000"/>
                            </a:schemeClr>
                          </a:solidFill>
                        </a:rPr>
                        <a:t>64</a:t>
                      </a:r>
                    </a:p>
                  </a:txBody>
                  <a:tcPr/>
                </a:tc>
                <a:tc>
                  <a:txBody>
                    <a:bodyPr/>
                    <a:lstStyle/>
                    <a:p>
                      <a:pPr algn="ctr"/>
                      <a:r>
                        <a:rPr lang="en-US" sz="2800" b="1" dirty="0">
                          <a:solidFill>
                            <a:schemeClr val="accent2">
                              <a:lumMod val="50000"/>
                            </a:schemeClr>
                          </a:solidFill>
                        </a:rPr>
                        <a:t>1,215</a:t>
                      </a:r>
                    </a:p>
                  </a:txBody>
                  <a:tcPr/>
                </a:tc>
                <a:extLst>
                  <a:ext uri="{0D108BD9-81ED-4DB2-BD59-A6C34878D82A}">
                    <a16:rowId xmlns:a16="http://schemas.microsoft.com/office/drawing/2014/main" val="484849829"/>
                  </a:ext>
                </a:extLst>
              </a:tr>
              <a:tr h="540118">
                <a:tc>
                  <a:txBody>
                    <a:bodyPr/>
                    <a:lstStyle/>
                    <a:p>
                      <a:pPr lvl="1" algn="r"/>
                      <a:r>
                        <a:rPr lang="en-US" sz="2400" b="1" i="1" dirty="0"/>
                        <a:t>TOTAL</a:t>
                      </a:r>
                    </a:p>
                  </a:txBody>
                  <a:tcPr/>
                </a:tc>
                <a:tc>
                  <a:txBody>
                    <a:bodyPr/>
                    <a:lstStyle/>
                    <a:p>
                      <a:pPr algn="ctr"/>
                      <a:r>
                        <a:rPr lang="en-US" sz="2800" b="1" i="1" dirty="0">
                          <a:solidFill>
                            <a:schemeClr val="accent2">
                              <a:lumMod val="50000"/>
                            </a:schemeClr>
                          </a:solidFill>
                        </a:rPr>
                        <a:t>1,566</a:t>
                      </a:r>
                    </a:p>
                  </a:txBody>
                  <a:tcPr/>
                </a:tc>
                <a:tc>
                  <a:txBody>
                    <a:bodyPr/>
                    <a:lstStyle/>
                    <a:p>
                      <a:pPr algn="ctr"/>
                      <a:r>
                        <a:rPr lang="en-US" sz="2800" b="1" i="1" dirty="0">
                          <a:solidFill>
                            <a:schemeClr val="accent2">
                              <a:lumMod val="50000"/>
                            </a:schemeClr>
                          </a:solidFill>
                        </a:rPr>
                        <a:t>80</a:t>
                      </a:r>
                    </a:p>
                  </a:txBody>
                  <a:tcPr/>
                </a:tc>
                <a:tc>
                  <a:txBody>
                    <a:bodyPr/>
                    <a:lstStyle/>
                    <a:p>
                      <a:pPr algn="ctr"/>
                      <a:r>
                        <a:rPr lang="en-US" sz="2800" b="1" i="1" dirty="0">
                          <a:solidFill>
                            <a:schemeClr val="accent2">
                              <a:lumMod val="50000"/>
                            </a:schemeClr>
                          </a:solidFill>
                        </a:rPr>
                        <a:t>1,646</a:t>
                      </a:r>
                    </a:p>
                  </a:txBody>
                  <a:tcPr/>
                </a:tc>
                <a:tc>
                  <a:txBody>
                    <a:bodyPr/>
                    <a:lstStyle/>
                    <a:p>
                      <a:pPr algn="ctr"/>
                      <a:r>
                        <a:rPr lang="en-US" sz="2800" b="1" i="1" dirty="0">
                          <a:solidFill>
                            <a:schemeClr val="accent2">
                              <a:lumMod val="50000"/>
                            </a:schemeClr>
                          </a:solidFill>
                        </a:rPr>
                        <a:t>318</a:t>
                      </a:r>
                    </a:p>
                  </a:txBody>
                  <a:tcPr/>
                </a:tc>
                <a:tc>
                  <a:txBody>
                    <a:bodyPr/>
                    <a:lstStyle/>
                    <a:p>
                      <a:pPr algn="ctr"/>
                      <a:r>
                        <a:rPr lang="en-US" sz="2800" b="1" i="1" dirty="0">
                          <a:solidFill>
                            <a:schemeClr val="accent2">
                              <a:lumMod val="50000"/>
                            </a:schemeClr>
                          </a:solidFill>
                        </a:rPr>
                        <a:t>1,328</a:t>
                      </a:r>
                    </a:p>
                  </a:txBody>
                  <a:tcPr/>
                </a:tc>
                <a:extLst>
                  <a:ext uri="{0D108BD9-81ED-4DB2-BD59-A6C34878D82A}">
                    <a16:rowId xmlns:a16="http://schemas.microsoft.com/office/drawing/2014/main" val="3989799018"/>
                  </a:ext>
                </a:extLst>
              </a:tr>
            </a:tbl>
          </a:graphicData>
        </a:graphic>
      </p:graphicFrame>
      <p:sp>
        <p:nvSpPr>
          <p:cNvPr id="10" name="TextBox 9"/>
          <p:cNvSpPr txBox="1"/>
          <p:nvPr/>
        </p:nvSpPr>
        <p:spPr>
          <a:xfrm>
            <a:off x="1104707" y="1737360"/>
            <a:ext cx="7692052" cy="523220"/>
          </a:xfrm>
          <a:prstGeom prst="rect">
            <a:avLst/>
          </a:prstGeom>
          <a:noFill/>
        </p:spPr>
        <p:txBody>
          <a:bodyPr wrap="square" rtlCol="0">
            <a:spAutoFit/>
          </a:bodyPr>
          <a:lstStyle/>
          <a:p>
            <a:r>
              <a:rPr lang="en-US" sz="2800" dirty="0"/>
              <a:t>Contributions to RHNA from Proposed Approach</a:t>
            </a:r>
          </a:p>
        </p:txBody>
      </p:sp>
    </p:spTree>
    <p:extLst>
      <p:ext uri="{BB962C8B-B14F-4D97-AF65-F5344CB8AC3E}">
        <p14:creationId xmlns:p14="http://schemas.microsoft.com/office/powerpoint/2010/main" val="224006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982534" y="1004727"/>
            <a:ext cx="8229600" cy="666911"/>
          </a:xfrm>
        </p:spPr>
        <p:txBody>
          <a:bodyPr>
            <a:noAutofit/>
          </a:bodyPr>
          <a:lstStyle/>
          <a:p>
            <a:pPr algn="ctr"/>
            <a:r>
              <a:rPr lang="en-US" dirty="0">
                <a:cs typeface="Arial" pitchFamily="34" charset="0"/>
              </a:rPr>
              <a:t>General Plan Housing Element</a:t>
            </a:r>
          </a:p>
        </p:txBody>
      </p:sp>
      <p:sp>
        <p:nvSpPr>
          <p:cNvPr id="149507" name="Rectangle 3"/>
          <p:cNvSpPr>
            <a:spLocks noGrp="1" noChangeArrowheads="1"/>
          </p:cNvSpPr>
          <p:nvPr>
            <p:ph type="body" sz="half" idx="1"/>
          </p:nvPr>
        </p:nvSpPr>
        <p:spPr>
          <a:xfrm>
            <a:off x="494271" y="1770492"/>
            <a:ext cx="11895438" cy="5373745"/>
          </a:xfrm>
        </p:spPr>
        <p:txBody>
          <a:bodyPr>
            <a:normAutofit/>
          </a:bodyPr>
          <a:lstStyle/>
          <a:p>
            <a:pPr marL="395288" indent="-395288">
              <a:buFont typeface="Wingdings" panose="05000000000000000000" pitchFamily="2" charset="2"/>
              <a:buChar char="§"/>
            </a:pPr>
            <a:r>
              <a:rPr lang="en-US" sz="2800" dirty="0">
                <a:solidFill>
                  <a:schemeClr val="tx1"/>
                </a:solidFill>
                <a:cs typeface="Arial" pitchFamily="34" charset="0"/>
              </a:rPr>
              <a:t>Housing Element requires cities to </a:t>
            </a:r>
            <a:r>
              <a:rPr lang="en-US" sz="2800" b="1" i="1" dirty="0">
                <a:solidFill>
                  <a:schemeClr val="tx1"/>
                </a:solidFill>
                <a:cs typeface="Arial" pitchFamily="34" charset="0"/>
              </a:rPr>
              <a:t>“plan for meeting existing &amp; projected housing needs of all economic segments of the community”</a:t>
            </a:r>
          </a:p>
          <a:p>
            <a:pPr marL="342900" indent="-342900" algn="l">
              <a:lnSpc>
                <a:spcPct val="80000"/>
              </a:lnSpc>
              <a:buFont typeface="Wingdings" panose="05000000000000000000" pitchFamily="2" charset="2"/>
              <a:buChar char="§"/>
            </a:pPr>
            <a:r>
              <a:rPr lang="en-US" sz="2800" dirty="0">
                <a:solidFill>
                  <a:srgbClr val="000000"/>
                </a:solidFill>
              </a:rPr>
              <a:t>5 Major Components:</a:t>
            </a:r>
          </a:p>
          <a:p>
            <a:pPr marL="800100" lvl="1" indent="-342900" algn="l">
              <a:lnSpc>
                <a:spcPct val="80000"/>
              </a:lnSpc>
              <a:buClr>
                <a:srgbClr val="FFFFFF"/>
              </a:buCl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Review of accomplishments</a:t>
            </a:r>
          </a:p>
          <a:p>
            <a:pPr marL="800100" lvl="1" indent="-342900" algn="l">
              <a:lnSpc>
                <a:spcPct val="80000"/>
              </a:lnSpc>
              <a:buClr>
                <a:srgbClr val="FFFFFF"/>
              </a:buCl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Housing needs assessment </a:t>
            </a:r>
          </a:p>
          <a:p>
            <a:pPr marL="800100" lvl="1" indent="-342900" algn="l">
              <a:lnSpc>
                <a:spcPct val="80000"/>
              </a:lnSpc>
              <a:buClr>
                <a:srgbClr val="FFFFFF"/>
              </a:buCl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Evaluation of constraints to housing</a:t>
            </a:r>
          </a:p>
          <a:p>
            <a:pPr marL="800100" lvl="1" indent="-342900" algn="l">
              <a:lnSpc>
                <a:spcPct val="80000"/>
              </a:lnSpc>
              <a:buClr>
                <a:srgbClr val="FFFFFF"/>
              </a:buCl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Identification of housing sites to meet RHNA allocation</a:t>
            </a:r>
          </a:p>
          <a:p>
            <a:pPr marL="800100" lvl="1" indent="-342900" algn="l">
              <a:lnSpc>
                <a:spcPct val="80000"/>
              </a:lnSpc>
              <a:buClr>
                <a:srgbClr val="FFFFFF"/>
              </a:buCl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2021-2029 program strategy to address needs</a:t>
            </a:r>
          </a:p>
          <a:p>
            <a:pPr marL="347663" indent="-347663">
              <a:buFont typeface="Wingdings" panose="05000000000000000000" pitchFamily="2" charset="2"/>
              <a:buChar char="§"/>
            </a:pPr>
            <a:r>
              <a:rPr lang="en-US" sz="2800" dirty="0">
                <a:cs typeface="Arial" pitchFamily="34" charset="0"/>
              </a:rPr>
              <a:t>Element required to be </a:t>
            </a:r>
            <a:r>
              <a:rPr lang="en-US" sz="2800" b="1" dirty="0">
                <a:solidFill>
                  <a:schemeClr val="tx1"/>
                </a:solidFill>
                <a:cs typeface="Arial" pitchFamily="34" charset="0"/>
              </a:rPr>
              <a:t>updated every 8 years  (2021-2029)</a:t>
            </a:r>
          </a:p>
          <a:p>
            <a:pPr>
              <a:buFont typeface="Wingdings" panose="05000000000000000000" pitchFamily="2" charset="2"/>
              <a:buChar char="§"/>
            </a:pPr>
            <a:r>
              <a:rPr lang="en-US" sz="2800" dirty="0">
                <a:cs typeface="Arial" pitchFamily="34" charset="0"/>
              </a:rPr>
              <a:t>   Element reviewed by </a:t>
            </a:r>
            <a:r>
              <a:rPr lang="en-US" sz="2800" b="1" dirty="0">
                <a:solidFill>
                  <a:schemeClr val="tx1"/>
                </a:solidFill>
                <a:cs typeface="Arial" pitchFamily="34" charset="0"/>
              </a:rPr>
              <a:t>State HCD </a:t>
            </a:r>
            <a:r>
              <a:rPr lang="en-US" sz="2800" dirty="0">
                <a:cs typeface="Arial" pitchFamily="34" charset="0"/>
              </a:rPr>
              <a:t>for compliance with State law</a:t>
            </a:r>
          </a:p>
        </p:txBody>
      </p:sp>
      <p:sp>
        <p:nvSpPr>
          <p:cNvPr id="5" name="Slide Number Placeholder 6"/>
          <p:cNvSpPr>
            <a:spLocks noGrp="1"/>
          </p:cNvSpPr>
          <p:nvPr>
            <p:ph type="sldNum" sz="quarter" idx="12"/>
          </p:nvPr>
        </p:nvSpPr>
        <p:spPr/>
        <p:txBody>
          <a:bodyPr/>
          <a:lstStyle/>
          <a:p>
            <a:fld id="{1E68CB04-3C3C-4470-8FFE-88A4E73140F5}" type="slidenum">
              <a:rPr lang="en-US" altLang="en-US"/>
              <a:pPr/>
              <a:t>6</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031037" y="3766316"/>
            <a:ext cx="1551363" cy="2409825"/>
          </a:xfrm>
          <a:prstGeom prst="rect">
            <a:avLst/>
          </a:prstGeom>
          <a:noFill/>
          <a:ln w="9525">
            <a:noFill/>
            <a:miter lim="800000"/>
            <a:headEnd/>
            <a:tailEnd/>
          </a:ln>
        </p:spPr>
      </p:pic>
    </p:spTree>
    <p:extLst>
      <p:ext uri="{BB962C8B-B14F-4D97-AF65-F5344CB8AC3E}">
        <p14:creationId xmlns:p14="http://schemas.microsoft.com/office/powerpoint/2010/main" val="28564086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General Plan Elements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0299101"/>
              </p:ext>
            </p:extLst>
          </p:nvPr>
        </p:nvGraphicFramePr>
        <p:xfrm>
          <a:off x="1189038" y="1846263"/>
          <a:ext cx="996632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240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177364" y="173255"/>
          <a:ext cx="6978315" cy="156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727115363"/>
              </p:ext>
            </p:extLst>
          </p:nvPr>
        </p:nvGraphicFramePr>
        <p:xfrm>
          <a:off x="1188720" y="1845734"/>
          <a:ext cx="9966960" cy="36984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1" name="Straight Arrow Connector 10"/>
          <p:cNvCxnSpPr/>
          <p:nvPr/>
        </p:nvCxnSpPr>
        <p:spPr>
          <a:xfrm flipH="1">
            <a:off x="6172200" y="1068404"/>
            <a:ext cx="1624262" cy="6460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94470" y="859045"/>
            <a:ext cx="2711919" cy="584775"/>
          </a:xfrm>
          <a:prstGeom prst="rect">
            <a:avLst/>
          </a:prstGeom>
          <a:noFill/>
        </p:spPr>
        <p:txBody>
          <a:bodyPr wrap="square" rtlCol="0">
            <a:spAutoFit/>
          </a:bodyPr>
          <a:lstStyle/>
          <a:p>
            <a:pPr algn="ctr"/>
            <a:r>
              <a:rPr lang="en-US" sz="3200" i="1" dirty="0">
                <a:solidFill>
                  <a:schemeClr val="accent1"/>
                </a:solidFill>
              </a:rPr>
              <a:t> tice</a:t>
            </a:r>
          </a:p>
        </p:txBody>
      </p:sp>
      <p:sp>
        <p:nvSpPr>
          <p:cNvPr id="14" name="Oval 13"/>
          <p:cNvSpPr/>
          <p:nvPr/>
        </p:nvSpPr>
        <p:spPr>
          <a:xfrm>
            <a:off x="7796462" y="150398"/>
            <a:ext cx="3488854" cy="15304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Environmental Justice</a:t>
            </a:r>
          </a:p>
        </p:txBody>
      </p:sp>
    </p:spTree>
    <p:extLst>
      <p:ext uri="{BB962C8B-B14F-4D97-AF65-F5344CB8AC3E}">
        <p14:creationId xmlns:p14="http://schemas.microsoft.com/office/powerpoint/2010/main" val="526280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3" name="Content Placeholder 2"/>
          <p:cNvSpPr>
            <a:spLocks noGrp="1"/>
          </p:cNvSpPr>
          <p:nvPr>
            <p:ph idx="1"/>
          </p:nvPr>
        </p:nvSpPr>
        <p:spPr/>
        <p:txBody>
          <a:bodyPr/>
          <a:lstStyle/>
          <a:p>
            <a:pPr marL="231775" indent="-231775"/>
            <a:endParaRPr lang="en-US" sz="2800" dirty="0"/>
          </a:p>
          <a:p>
            <a:pPr marL="231775" indent="-231775"/>
            <a:r>
              <a:rPr lang="en-US" sz="2800" dirty="0"/>
              <a:t>Draft Housing Element to HCD – Fall 2021 (60-day review by HCD, public review)</a:t>
            </a:r>
          </a:p>
          <a:p>
            <a:r>
              <a:rPr lang="en-US" sz="2800" dirty="0"/>
              <a:t>Other GP Elements &amp; DEIR prepared – Late Fall 2021 </a:t>
            </a:r>
          </a:p>
          <a:p>
            <a:r>
              <a:rPr lang="en-US" sz="2800" dirty="0"/>
              <a:t>DEIR 45-day public review with GP Elements – Early 2022</a:t>
            </a:r>
          </a:p>
          <a:p>
            <a:pPr marL="231775" indent="-231775"/>
            <a:r>
              <a:rPr lang="en-US" sz="2800" dirty="0"/>
              <a:t>Public hearings to consider Housing Element &amp; other Elements,  FEIR – Spring 2022</a:t>
            </a:r>
          </a:p>
          <a:p>
            <a:endParaRPr lang="en-US" dirty="0"/>
          </a:p>
        </p:txBody>
      </p:sp>
    </p:spTree>
    <p:extLst>
      <p:ext uri="{BB962C8B-B14F-4D97-AF65-F5344CB8AC3E}">
        <p14:creationId xmlns:p14="http://schemas.microsoft.com/office/powerpoint/2010/main" val="3517217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pPr algn="ctr"/>
            <a:endParaRPr lang="en-US" dirty="0"/>
          </a:p>
          <a:p>
            <a:pPr algn="ctr"/>
            <a:endParaRPr lang="en-US" dirty="0"/>
          </a:p>
          <a:p>
            <a:pPr marL="0" indent="0" algn="ctr">
              <a:buNone/>
            </a:pPr>
            <a:r>
              <a:rPr lang="en-US" sz="4400" dirty="0"/>
              <a:t>QUESTIONS?</a:t>
            </a:r>
          </a:p>
        </p:txBody>
      </p:sp>
    </p:spTree>
    <p:extLst>
      <p:ext uri="{BB962C8B-B14F-4D97-AF65-F5344CB8AC3E}">
        <p14:creationId xmlns:p14="http://schemas.microsoft.com/office/powerpoint/2010/main" val="1123424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53" y="758952"/>
            <a:ext cx="11867147" cy="3566160"/>
          </a:xfrm>
        </p:spPr>
        <p:txBody>
          <a:bodyPr/>
          <a:lstStyle/>
          <a:p>
            <a:pPr algn="ctr"/>
            <a:r>
              <a:rPr lang="en-US" sz="7200" dirty="0"/>
              <a:t>Housing Element 	Update</a:t>
            </a:r>
            <a:r>
              <a:rPr lang="en-US" dirty="0"/>
              <a:t>	</a:t>
            </a:r>
          </a:p>
        </p:txBody>
      </p:sp>
      <p:sp>
        <p:nvSpPr>
          <p:cNvPr id="3" name="Subtitle 2"/>
          <p:cNvSpPr>
            <a:spLocks noGrp="1"/>
          </p:cNvSpPr>
          <p:nvPr>
            <p:ph type="subTitle" idx="1"/>
          </p:nvPr>
        </p:nvSpPr>
        <p:spPr>
          <a:xfrm>
            <a:off x="627193" y="4530328"/>
            <a:ext cx="10058400" cy="1143000"/>
          </a:xfrm>
        </p:spPr>
        <p:txBody>
          <a:bodyPr/>
          <a:lstStyle/>
          <a:p>
            <a:pPr algn="ctr"/>
            <a:r>
              <a:rPr lang="en-US" dirty="0"/>
              <a:t>A Workshop for the public</a:t>
            </a:r>
          </a:p>
        </p:txBody>
      </p:sp>
      <p:pic>
        <p:nvPicPr>
          <p:cNvPr id="6" name="Picture 5"/>
          <p:cNvPicPr>
            <a:picLocks noChangeAspect="1"/>
          </p:cNvPicPr>
          <p:nvPr/>
        </p:nvPicPr>
        <p:blipFill>
          <a:blip r:embed="rId3"/>
          <a:stretch>
            <a:fillRect/>
          </a:stretch>
        </p:blipFill>
        <p:spPr>
          <a:xfrm>
            <a:off x="3089603" y="268224"/>
            <a:ext cx="5133580" cy="2767584"/>
          </a:xfrm>
          <a:prstGeom prst="rect">
            <a:avLst/>
          </a:prstGeom>
        </p:spPr>
      </p:pic>
      <p:sp>
        <p:nvSpPr>
          <p:cNvPr id="7" name="TextBox 6"/>
          <p:cNvSpPr txBox="1"/>
          <p:nvPr/>
        </p:nvSpPr>
        <p:spPr>
          <a:xfrm>
            <a:off x="4986528" y="6415516"/>
            <a:ext cx="7449312" cy="461665"/>
          </a:xfrm>
          <a:prstGeom prst="rect">
            <a:avLst/>
          </a:prstGeom>
          <a:noFill/>
        </p:spPr>
        <p:txBody>
          <a:bodyPr wrap="square" rtlCol="0">
            <a:spAutoFit/>
          </a:bodyPr>
          <a:lstStyle/>
          <a:p>
            <a:r>
              <a:rPr lang="en-US" sz="2400" dirty="0">
                <a:solidFill>
                  <a:schemeClr val="bg1"/>
                </a:solidFill>
              </a:rPr>
              <a:t>August 4, 2021 </a:t>
            </a:r>
          </a:p>
        </p:txBody>
      </p:sp>
    </p:spTree>
    <p:extLst>
      <p:ext uri="{BB962C8B-B14F-4D97-AF65-F5344CB8AC3E}">
        <p14:creationId xmlns:p14="http://schemas.microsoft.com/office/powerpoint/2010/main" val="238845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768279" y="913217"/>
            <a:ext cx="8229600" cy="711931"/>
          </a:xfrm>
        </p:spPr>
        <p:txBody>
          <a:bodyPr>
            <a:normAutofit/>
          </a:bodyPr>
          <a:lstStyle/>
          <a:p>
            <a:pPr algn="ctr"/>
            <a:r>
              <a:rPr lang="en-US" sz="4400" dirty="0"/>
              <a:t>Benefits of HCD Compliance</a:t>
            </a:r>
          </a:p>
        </p:txBody>
      </p:sp>
      <p:sp>
        <p:nvSpPr>
          <p:cNvPr id="150531" name="Rectangle 3"/>
          <p:cNvSpPr>
            <a:spLocks noGrp="1" noChangeArrowheads="1"/>
          </p:cNvSpPr>
          <p:nvPr>
            <p:ph type="body" sz="half" idx="1"/>
          </p:nvPr>
        </p:nvSpPr>
        <p:spPr>
          <a:xfrm>
            <a:off x="1075404" y="1794285"/>
            <a:ext cx="10379675" cy="4906553"/>
          </a:xfrm>
        </p:spPr>
        <p:txBody>
          <a:bodyPr>
            <a:noAutofit/>
          </a:bodyPr>
          <a:lstStyle/>
          <a:p>
            <a:pPr marL="347663" indent="-347663">
              <a:lnSpc>
                <a:spcPts val="3200"/>
              </a:lnSpc>
              <a:spcBef>
                <a:spcPts val="1800"/>
              </a:spcBef>
              <a:buFont typeface="Wingdings" panose="05000000000000000000" pitchFamily="2" charset="2"/>
              <a:buChar char="§"/>
            </a:pPr>
            <a:r>
              <a:rPr lang="en-US" sz="2800" dirty="0">
                <a:solidFill>
                  <a:schemeClr val="tx1"/>
                </a:solidFill>
                <a:cs typeface="Arial" pitchFamily="34" charset="0"/>
              </a:rPr>
              <a:t>Presumption of </a:t>
            </a:r>
            <a:r>
              <a:rPr lang="en-US" sz="2800" b="1" dirty="0">
                <a:solidFill>
                  <a:schemeClr val="tx1"/>
                </a:solidFill>
                <a:cs typeface="Arial" pitchFamily="34" charset="0"/>
              </a:rPr>
              <a:t>legally adequate </a:t>
            </a:r>
            <a:r>
              <a:rPr lang="en-US" sz="2800" dirty="0">
                <a:solidFill>
                  <a:schemeClr val="tx1"/>
                </a:solidFill>
                <a:cs typeface="Arial" pitchFamily="34" charset="0"/>
              </a:rPr>
              <a:t>Housing Element in courts.  If courts invalidate Element: </a:t>
            </a:r>
          </a:p>
          <a:p>
            <a:pPr marL="404813" indent="419100">
              <a:lnSpc>
                <a:spcPct val="80000"/>
              </a:lnSpc>
              <a:spcBef>
                <a:spcPts val="200"/>
              </a:spcBef>
              <a:buFont typeface="Wingdings" panose="05000000000000000000" pitchFamily="2" charset="2"/>
              <a:buChar char="ü"/>
            </a:pPr>
            <a:r>
              <a:rPr lang="en-US" sz="2800" dirty="0">
                <a:solidFill>
                  <a:schemeClr val="tx1"/>
                </a:solidFill>
                <a:cs typeface="Arial" pitchFamily="34" charset="0"/>
              </a:rPr>
              <a:t>Suspend City’s authority to issue building permits</a:t>
            </a:r>
          </a:p>
          <a:p>
            <a:pPr marL="404813" indent="419100">
              <a:lnSpc>
                <a:spcPct val="80000"/>
              </a:lnSpc>
              <a:spcBef>
                <a:spcPts val="200"/>
              </a:spcBef>
              <a:buFont typeface="Wingdings" panose="05000000000000000000" pitchFamily="2" charset="2"/>
              <a:buChar char="ü"/>
            </a:pPr>
            <a:r>
              <a:rPr lang="en-US" sz="2800" dirty="0">
                <a:solidFill>
                  <a:schemeClr val="tx1"/>
                </a:solidFill>
                <a:cs typeface="Arial" pitchFamily="34" charset="0"/>
              </a:rPr>
              <a:t>Impose fines of up to $100k per month</a:t>
            </a:r>
          </a:p>
          <a:p>
            <a:pPr marL="852488" indent="-457200">
              <a:lnSpc>
                <a:spcPct val="80000"/>
              </a:lnSpc>
              <a:spcBef>
                <a:spcPts val="200"/>
              </a:spcBef>
              <a:buFont typeface="Wingdings" panose="05000000000000000000" pitchFamily="2" charset="2"/>
              <a:buChar char="ü"/>
            </a:pPr>
            <a:r>
              <a:rPr lang="en-US" sz="2800" dirty="0">
                <a:solidFill>
                  <a:schemeClr val="tx1"/>
                </a:solidFill>
                <a:cs typeface="Arial" pitchFamily="34" charset="0"/>
              </a:rPr>
              <a:t>Court appointed agent with powers necessary to remedy housing element deficiencies</a:t>
            </a:r>
          </a:p>
          <a:p>
            <a:pPr>
              <a:spcBef>
                <a:spcPts val="1800"/>
              </a:spcBef>
              <a:buFont typeface="Wingdings" panose="05000000000000000000" pitchFamily="2" charset="2"/>
              <a:buChar char="§"/>
            </a:pPr>
            <a:r>
              <a:rPr lang="en-US" sz="2800" dirty="0">
                <a:cs typeface="Arial" pitchFamily="34" charset="0"/>
              </a:rPr>
              <a:t>   </a:t>
            </a:r>
            <a:r>
              <a:rPr lang="en-US" sz="2800" dirty="0">
                <a:solidFill>
                  <a:schemeClr val="tx1"/>
                </a:solidFill>
                <a:cs typeface="Arial" pitchFamily="34" charset="0"/>
              </a:rPr>
              <a:t>Maintain</a:t>
            </a:r>
            <a:r>
              <a:rPr lang="en-US" sz="2800" dirty="0">
                <a:cs typeface="Arial" pitchFamily="34" charset="0"/>
              </a:rPr>
              <a:t> </a:t>
            </a:r>
            <a:r>
              <a:rPr lang="en-US" sz="2800" b="1" dirty="0">
                <a:solidFill>
                  <a:schemeClr val="tx1"/>
                </a:solidFill>
                <a:cs typeface="Arial" pitchFamily="34" charset="0"/>
              </a:rPr>
              <a:t>discretionary review </a:t>
            </a:r>
            <a:r>
              <a:rPr lang="en-US" sz="2800" dirty="0">
                <a:solidFill>
                  <a:schemeClr val="tx1"/>
                </a:solidFill>
                <a:cs typeface="Arial" pitchFamily="34" charset="0"/>
              </a:rPr>
              <a:t>over affordable housing projects</a:t>
            </a:r>
          </a:p>
          <a:p>
            <a:pPr>
              <a:spcBef>
                <a:spcPts val="1800"/>
              </a:spcBef>
              <a:buFont typeface="Wingdings" panose="05000000000000000000" pitchFamily="2" charset="2"/>
              <a:buChar char="§"/>
            </a:pPr>
            <a:r>
              <a:rPr lang="en-US" sz="2800" dirty="0">
                <a:cs typeface="Arial" pitchFamily="34" charset="0"/>
              </a:rPr>
              <a:t>   </a:t>
            </a:r>
            <a:r>
              <a:rPr lang="en-US" sz="2800" dirty="0">
                <a:solidFill>
                  <a:schemeClr val="tx1"/>
                </a:solidFill>
                <a:cs typeface="Arial" pitchFamily="34" charset="0"/>
              </a:rPr>
              <a:t>Maintain eligibility for </a:t>
            </a:r>
            <a:r>
              <a:rPr lang="en-US" sz="2800" b="1" dirty="0">
                <a:solidFill>
                  <a:schemeClr val="tx1"/>
                </a:solidFill>
                <a:cs typeface="Arial" pitchFamily="34" charset="0"/>
              </a:rPr>
              <a:t>State housing funds</a:t>
            </a:r>
          </a:p>
          <a:p>
            <a:pPr>
              <a:spcBef>
                <a:spcPts val="1800"/>
              </a:spcBef>
              <a:buFont typeface="Wingdings" panose="05000000000000000000" pitchFamily="2" charset="2"/>
              <a:buChar char="§"/>
            </a:pPr>
            <a:r>
              <a:rPr lang="en-US" sz="2800" dirty="0">
                <a:cs typeface="Arial" pitchFamily="34" charset="0"/>
              </a:rPr>
              <a:t>   </a:t>
            </a:r>
            <a:r>
              <a:rPr lang="en-US" sz="2800" dirty="0" smtClean="0">
                <a:solidFill>
                  <a:schemeClr val="tx1"/>
                </a:solidFill>
                <a:cs typeface="Arial" pitchFamily="34" charset="0"/>
              </a:rPr>
              <a:t>Don’t </a:t>
            </a:r>
            <a:r>
              <a:rPr lang="en-US" sz="2800" dirty="0">
                <a:solidFill>
                  <a:schemeClr val="tx1"/>
                </a:solidFill>
                <a:cs typeface="Arial" pitchFamily="34" charset="0"/>
              </a:rPr>
              <a:t>face </a:t>
            </a:r>
            <a:r>
              <a:rPr lang="en-US" sz="2800" b="1" dirty="0">
                <a:solidFill>
                  <a:schemeClr val="tx1"/>
                </a:solidFill>
                <a:cs typeface="Arial" pitchFamily="34" charset="0"/>
              </a:rPr>
              <a:t>RHNA carry-over </a:t>
            </a:r>
            <a:r>
              <a:rPr lang="en-US" sz="2800" dirty="0">
                <a:solidFill>
                  <a:schemeClr val="tx1"/>
                </a:solidFill>
                <a:cs typeface="Arial" pitchFamily="34" charset="0"/>
              </a:rPr>
              <a:t>into next Housing Element cycle</a:t>
            </a:r>
            <a:endParaRPr lang="en-US" sz="2800" dirty="0">
              <a:solidFill>
                <a:schemeClr val="tx1"/>
              </a:solidFill>
            </a:endParaRPr>
          </a:p>
        </p:txBody>
      </p:sp>
      <p:sp>
        <p:nvSpPr>
          <p:cNvPr id="5" name="Slide Number Placeholder 6"/>
          <p:cNvSpPr>
            <a:spLocks noGrp="1"/>
          </p:cNvSpPr>
          <p:nvPr>
            <p:ph type="sldNum" sz="quarter" idx="12"/>
          </p:nvPr>
        </p:nvSpPr>
        <p:spPr/>
        <p:txBody>
          <a:bodyPr/>
          <a:lstStyle/>
          <a:p>
            <a:fld id="{BDE1D060-EB2B-4991-91C8-24A260EA2DA2}" type="slidenum">
              <a:rPr lang="en-US" altLang="en-US"/>
              <a:pPr/>
              <a:t>7</a:t>
            </a:fld>
            <a:endParaRPr lang="en-US" altLang="en-US"/>
          </a:p>
        </p:txBody>
      </p:sp>
    </p:spTree>
    <p:extLst>
      <p:ext uri="{BB962C8B-B14F-4D97-AF65-F5344CB8AC3E}">
        <p14:creationId xmlns:p14="http://schemas.microsoft.com/office/powerpoint/2010/main" val="8581669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028262" y="1391340"/>
            <a:ext cx="171422" cy="9254"/>
          </a:xfrm>
          <a:prstGeom prst="line">
            <a:avLst/>
          </a:prstGeom>
          <a:ln w="38100">
            <a:solidFill>
              <a:schemeClr val="bg1"/>
            </a:solidFill>
          </a:ln>
        </p:spPr>
        <p:style>
          <a:lnRef idx="1">
            <a:schemeClr val="accent5"/>
          </a:lnRef>
          <a:fillRef idx="0">
            <a:schemeClr val="accent5"/>
          </a:fillRef>
          <a:effectRef idx="0">
            <a:schemeClr val="accent5"/>
          </a:effectRef>
          <a:fontRef idx="minor">
            <a:schemeClr val="tx1"/>
          </a:fontRef>
        </p:style>
      </p:cxnSp>
      <p:sp>
        <p:nvSpPr>
          <p:cNvPr id="12" name="Title 1"/>
          <p:cNvSpPr txBox="1">
            <a:spLocks/>
          </p:cNvSpPr>
          <p:nvPr/>
        </p:nvSpPr>
        <p:spPr>
          <a:xfrm>
            <a:off x="3430940" y="988918"/>
            <a:ext cx="7645795" cy="6090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spc="-50" dirty="0">
                <a:solidFill>
                  <a:schemeClr val="tx1">
                    <a:lumMod val="75000"/>
                    <a:lumOff val="25000"/>
                  </a:schemeClr>
                </a:solidFill>
              </a:rPr>
              <a:t>The Housing Element Does Not:</a:t>
            </a:r>
          </a:p>
        </p:txBody>
      </p:sp>
      <p:sp>
        <p:nvSpPr>
          <p:cNvPr id="13" name="Content Placeholder 2"/>
          <p:cNvSpPr txBox="1">
            <a:spLocks/>
          </p:cNvSpPr>
          <p:nvPr/>
        </p:nvSpPr>
        <p:spPr>
          <a:xfrm>
            <a:off x="899793" y="1890401"/>
            <a:ext cx="11029615" cy="45751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FFFFFF"/>
              </a:buClr>
            </a:pPr>
            <a:r>
              <a:rPr lang="en-US" sz="2800" dirty="0">
                <a:latin typeface="Calibri" panose="020F0502020204030204" pitchFamily="34" charset="0"/>
                <a:cs typeface="Calibri" panose="020F0502020204030204" pitchFamily="34" charset="0"/>
              </a:rPr>
              <a:t>Require the City to build the units planned for</a:t>
            </a:r>
          </a:p>
          <a:p>
            <a:pPr marL="800100" lvl="1" indent="-342900" algn="l">
              <a:buClr>
                <a:srgbClr val="FFFFFF"/>
              </a:buClr>
              <a:buFont typeface="Wingdings" panose="05000000000000000000" pitchFamily="2" charset="2"/>
              <a:buChar char="§"/>
            </a:pPr>
            <a:r>
              <a:rPr lang="en-US" sz="2800" dirty="0">
                <a:latin typeface="Calibri" panose="020F0502020204030204" pitchFamily="34" charset="0"/>
                <a:cs typeface="Calibri" panose="020F0502020204030204" pitchFamily="34" charset="0"/>
              </a:rPr>
              <a:t>However, projects eligible for streamlined approval process in cities that have not made sufficient progress in addressing RHNA (SB 35)</a:t>
            </a:r>
          </a:p>
          <a:p>
            <a:pPr marL="342900" indent="-342900" algn="l">
              <a:buClr>
                <a:srgbClr val="FFFFFF"/>
              </a:buClr>
              <a:buFont typeface="Wingdings" panose="05000000000000000000" pitchFamily="2" charset="2"/>
              <a:buChar char="§"/>
            </a:pPr>
            <a:endParaRPr lang="en-US" sz="1200" dirty="0">
              <a:latin typeface="Calibri" panose="020F0502020204030204" pitchFamily="34" charset="0"/>
              <a:cs typeface="Calibri" panose="020F0502020204030204" pitchFamily="34" charset="0"/>
            </a:endParaRPr>
          </a:p>
          <a:p>
            <a:pPr algn="l">
              <a:buClr>
                <a:srgbClr val="FFFFFF"/>
              </a:buClr>
            </a:pPr>
            <a:r>
              <a:rPr lang="en-US" sz="2800" dirty="0">
                <a:latin typeface="Calibri" panose="020F0502020204030204" pitchFamily="34" charset="0"/>
                <a:cs typeface="Calibri" panose="020F0502020204030204" pitchFamily="34" charset="0"/>
              </a:rPr>
              <a:t>Provide funding</a:t>
            </a:r>
          </a:p>
          <a:p>
            <a:pPr marL="800100" lvl="1" indent="-342900" algn="l">
              <a:buClr>
                <a:srgbClr val="FFFFFF"/>
              </a:buClr>
              <a:buFont typeface="Wingdings" panose="05000000000000000000" pitchFamily="2" charset="2"/>
              <a:buChar char="§"/>
            </a:pPr>
            <a:r>
              <a:rPr lang="en-US" sz="2800" dirty="0">
                <a:latin typeface="Calibri" panose="020F0502020204030204" pitchFamily="34" charset="0"/>
                <a:cs typeface="Calibri" panose="020F0502020204030204" pitchFamily="34" charset="0"/>
              </a:rPr>
              <a:t>Though eligibility for State housing funds </a:t>
            </a:r>
            <a:r>
              <a:rPr lang="en-US" sz="2800" dirty="0" smtClean="0">
                <a:latin typeface="Calibri" panose="020F0502020204030204" pitchFamily="34" charset="0"/>
                <a:cs typeface="Calibri" panose="020F0502020204030204" pitchFamily="34" charset="0"/>
              </a:rPr>
              <a:t>requires </a:t>
            </a:r>
            <a:r>
              <a:rPr lang="en-US" sz="2800" dirty="0">
                <a:latin typeface="Calibri" panose="020F0502020204030204" pitchFamily="34" charset="0"/>
                <a:cs typeface="Calibri" panose="020F0502020204030204" pitchFamily="34" charset="0"/>
              </a:rPr>
              <a:t>an HCD compliant Housing Element</a:t>
            </a:r>
          </a:p>
          <a:p>
            <a:pPr marL="342900" indent="-342900" algn="l">
              <a:buClr>
                <a:srgbClr val="FFFFFF"/>
              </a:buClr>
              <a:buFont typeface="Wingdings" panose="05000000000000000000" pitchFamily="2" charset="2"/>
              <a:buChar char="§"/>
            </a:pPr>
            <a:endParaRPr lang="en-US" sz="1200" dirty="0">
              <a:latin typeface="Calibri" panose="020F0502020204030204" pitchFamily="34" charset="0"/>
              <a:cs typeface="Calibri" panose="020F0502020204030204" pitchFamily="34" charset="0"/>
            </a:endParaRPr>
          </a:p>
          <a:p>
            <a:pPr algn="l">
              <a:buClr>
                <a:srgbClr val="FFFFFF"/>
              </a:buClr>
            </a:pPr>
            <a:r>
              <a:rPr lang="en-US" sz="2800" dirty="0">
                <a:latin typeface="Calibri" panose="020F0502020204030204" pitchFamily="34" charset="0"/>
                <a:cs typeface="Calibri" panose="020F0502020204030204" pitchFamily="34" charset="0"/>
              </a:rPr>
              <a:t>Authorize construction on Housing Element sites</a:t>
            </a:r>
          </a:p>
          <a:p>
            <a:pPr marL="800100" lvl="1" indent="-342900" algn="l">
              <a:buClr>
                <a:srgbClr val="FFFFFF"/>
              </a:buClr>
              <a:buFont typeface="Wingdings" panose="05000000000000000000" pitchFamily="2" charset="2"/>
              <a:buChar char="§"/>
            </a:pPr>
            <a:r>
              <a:rPr lang="en-US" sz="2800" dirty="0">
                <a:latin typeface="Calibri" panose="020F0502020204030204" pitchFamily="34" charset="0"/>
                <a:cs typeface="Calibri" panose="020F0502020204030204" pitchFamily="34" charset="0"/>
              </a:rPr>
              <a:t>Development projects still need to go through City approval process</a:t>
            </a:r>
          </a:p>
        </p:txBody>
      </p:sp>
      <p:sp>
        <p:nvSpPr>
          <p:cNvPr id="14" name="Slide Number Placeholder 13"/>
          <p:cNvSpPr>
            <a:spLocks noGrp="1"/>
          </p:cNvSpPr>
          <p:nvPr>
            <p:ph type="sldNum" sz="quarter" idx="12"/>
          </p:nvPr>
        </p:nvSpPr>
        <p:spPr>
          <a:xfrm>
            <a:off x="3965013" y="6341975"/>
            <a:ext cx="2743200" cy="365125"/>
          </a:xfrm>
        </p:spPr>
        <p:txBody>
          <a:bodyPr/>
          <a:lstStyle/>
          <a:p>
            <a:fld id="{2BE281F5-D04C-4E3B-A2BC-73988B0952AC}" type="slidenum">
              <a:rPr lang="en-US" smtClean="0"/>
              <a:t>8</a:t>
            </a:fld>
            <a:endParaRPr lang="en-US" dirty="0"/>
          </a:p>
        </p:txBody>
      </p:sp>
      <p:sp>
        <p:nvSpPr>
          <p:cNvPr id="15" name="Content Placeholder 2">
            <a:extLst>
              <a:ext uri="{FF2B5EF4-FFF2-40B4-BE49-F238E27FC236}">
                <a16:creationId xmlns:a16="http://schemas.microsoft.com/office/drawing/2014/main" id="{5572BE71-6495-4A41-B5B5-17BA00D19AF5}"/>
              </a:ext>
            </a:extLst>
          </p:cNvPr>
          <p:cNvSpPr txBox="1">
            <a:spLocks/>
          </p:cNvSpPr>
          <p:nvPr/>
        </p:nvSpPr>
        <p:spPr>
          <a:xfrm>
            <a:off x="7145279" y="3736810"/>
            <a:ext cx="3794866" cy="10061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FFFF"/>
              </a:buClr>
              <a:buFont typeface="Wingdings" panose="05000000000000000000" pitchFamily="2" charset="2"/>
              <a:buChar char="§"/>
            </a:pPr>
            <a:endParaRPr lang="en-US" sz="2000" dirty="0">
              <a:solidFill>
                <a:srgbClr val="0E2A47"/>
              </a:solidFill>
              <a:latin typeface="Gill Sans MT" panose="020B0502020104020203" pitchFamily="34" charset="0"/>
            </a:endParaRPr>
          </a:p>
        </p:txBody>
      </p:sp>
    </p:spTree>
    <p:extLst>
      <p:ext uri="{BB962C8B-B14F-4D97-AF65-F5344CB8AC3E}">
        <p14:creationId xmlns:p14="http://schemas.microsoft.com/office/powerpoint/2010/main" val="325798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194295" y="855744"/>
            <a:ext cx="7877359" cy="828092"/>
          </a:xfrm>
        </p:spPr>
        <p:txBody>
          <a:bodyPr>
            <a:noAutofit/>
          </a:bodyPr>
          <a:lstStyle/>
          <a:p>
            <a:pPr algn="ctr"/>
            <a:r>
              <a:rPr lang="en-US" sz="4000" dirty="0">
                <a:cs typeface="Arial" pitchFamily="34" charset="0"/>
              </a:rPr>
              <a:t>Who in Agoura Hills Needs Housing that is Affordable?</a:t>
            </a:r>
          </a:p>
        </p:txBody>
      </p:sp>
      <p:sp>
        <p:nvSpPr>
          <p:cNvPr id="179203" name="Rectangle 3"/>
          <p:cNvSpPr>
            <a:spLocks noGrp="1" noChangeArrowheads="1"/>
          </p:cNvSpPr>
          <p:nvPr>
            <p:ph type="body" sz="half" idx="1"/>
          </p:nvPr>
        </p:nvSpPr>
        <p:spPr>
          <a:xfrm>
            <a:off x="1981200" y="1371600"/>
            <a:ext cx="8382000" cy="4648200"/>
          </a:xfrm>
        </p:spPr>
        <p:txBody>
          <a:bodyPr/>
          <a:lstStyle/>
          <a:p>
            <a:pPr lvl="1">
              <a:buFont typeface="Wingdings" pitchFamily="2" charset="2"/>
              <a:buNone/>
            </a:pPr>
            <a:endParaRPr lang="en-US" sz="2200" b="1" dirty="0">
              <a:solidFill>
                <a:schemeClr val="accent1"/>
              </a:solidFill>
            </a:endParaRPr>
          </a:p>
          <a:p>
            <a:pPr lvl="1">
              <a:buFont typeface="Wingdings" pitchFamily="2" charset="2"/>
              <a:buNone/>
            </a:pPr>
            <a:endParaRPr lang="en-US" sz="2200" b="1" dirty="0">
              <a:solidFill>
                <a:schemeClr val="accent1"/>
              </a:solidFill>
            </a:endParaRPr>
          </a:p>
          <a:p>
            <a:pPr lvl="1">
              <a:buFont typeface="Wingdings" pitchFamily="2" charset="2"/>
              <a:buNone/>
            </a:pPr>
            <a:endParaRPr lang="en-US" sz="2200" b="1" dirty="0"/>
          </a:p>
          <a:p>
            <a:pPr lvl="1"/>
            <a:endParaRPr lang="en-US" sz="2200" b="1" dirty="0"/>
          </a:p>
          <a:p>
            <a:pPr lvl="1"/>
            <a:endParaRPr lang="en-US" sz="2200" b="1" dirty="0"/>
          </a:p>
          <a:p>
            <a:pPr lvl="1"/>
            <a:endParaRPr lang="en-US" sz="2200" b="1" dirty="0"/>
          </a:p>
        </p:txBody>
      </p:sp>
      <p:sp>
        <p:nvSpPr>
          <p:cNvPr id="11" name="Slide Number Placeholder 7"/>
          <p:cNvSpPr>
            <a:spLocks noGrp="1"/>
          </p:cNvSpPr>
          <p:nvPr>
            <p:ph type="sldNum" sz="quarter" idx="12"/>
          </p:nvPr>
        </p:nvSpPr>
        <p:spPr/>
        <p:txBody>
          <a:bodyPr/>
          <a:lstStyle/>
          <a:p>
            <a:fld id="{A8AB57C9-6F3D-490B-BBC1-317AC1EFCD0E}" type="slidenum">
              <a:rPr lang="en-US" altLang="en-US"/>
              <a:pPr/>
              <a:t>9</a:t>
            </a:fld>
            <a:endParaRPr lang="en-US" altLang="en-US"/>
          </a:p>
        </p:txBody>
      </p:sp>
      <p:sp>
        <p:nvSpPr>
          <p:cNvPr id="179206" name="Rectangle 6"/>
          <p:cNvSpPr>
            <a:spLocks noChangeArrowheads="1"/>
          </p:cNvSpPr>
          <p:nvPr/>
        </p:nvSpPr>
        <p:spPr bwMode="auto">
          <a:xfrm>
            <a:off x="1272746" y="2036042"/>
            <a:ext cx="6785817" cy="3966214"/>
          </a:xfrm>
          <a:prstGeom prst="rect">
            <a:avLst/>
          </a:prstGeom>
          <a:noFill/>
          <a:ln w="9525">
            <a:noFill/>
            <a:miter lim="800000"/>
            <a:headEnd/>
            <a:tailEnd/>
          </a:ln>
          <a:effectLst/>
        </p:spPr>
        <p:txBody>
          <a:bodyPr wrap="square">
            <a:spAutoFit/>
          </a:bodyPr>
          <a:lstStyle/>
          <a:p>
            <a:pPr marL="292100" indent="-292100">
              <a:spcBef>
                <a:spcPct val="20000"/>
              </a:spcBef>
              <a:buClr>
                <a:schemeClr val="accent1"/>
              </a:buClr>
              <a:buSzPct val="65000"/>
              <a:buFont typeface="Wingdings" pitchFamily="2" charset="2"/>
              <a:buChar char="n"/>
            </a:pPr>
            <a:r>
              <a:rPr lang="en-US" sz="2200" b="1" dirty="0"/>
              <a:t> </a:t>
            </a:r>
            <a:r>
              <a:rPr lang="en-US" sz="2800" dirty="0">
                <a:latin typeface="Calibri" panose="020F0502020204030204" pitchFamily="34" charset="0"/>
                <a:cs typeface="Calibri" panose="020F0502020204030204" pitchFamily="34" charset="0"/>
              </a:rPr>
              <a:t>People who work in Agoura Hills and cannot afford to live here</a:t>
            </a:r>
          </a:p>
          <a:p>
            <a:pPr lvl="1" eaLnBrk="1" hangingPunct="1">
              <a:lnSpc>
                <a:spcPts val="2800"/>
              </a:lnSpc>
              <a:spcBef>
                <a:spcPct val="20000"/>
              </a:spcBef>
              <a:buClr>
                <a:schemeClr val="accent2"/>
              </a:buClr>
              <a:buSzPct val="75000"/>
            </a:pPr>
            <a:r>
              <a:rPr lang="en-US" sz="2800" dirty="0">
                <a:latin typeface="Calibri" panose="020F0502020204030204" pitchFamily="34" charset="0"/>
                <a:cs typeface="Calibri" panose="020F0502020204030204" pitchFamily="34" charset="0"/>
              </a:rPr>
              <a:t>Teachers, nurses, retail and hospitality workers, childcare providers</a:t>
            </a:r>
          </a:p>
          <a:p>
            <a:pPr lvl="1" eaLnBrk="1" hangingPunct="1">
              <a:spcBef>
                <a:spcPct val="20000"/>
              </a:spcBef>
              <a:buClr>
                <a:schemeClr val="accent2"/>
              </a:buClr>
              <a:buSzPct val="75000"/>
              <a:buFont typeface="Wingdings" pitchFamily="2" charset="2"/>
              <a:buNone/>
            </a:pPr>
            <a:endParaRPr lang="en-US" sz="1000" dirty="0">
              <a:solidFill>
                <a:schemeClr val="accent1"/>
              </a:solidFill>
              <a:latin typeface="Calibri" panose="020F0502020204030204" pitchFamily="34" charset="0"/>
              <a:cs typeface="Calibri" panose="020F0502020204030204" pitchFamily="34" charset="0"/>
            </a:endParaRPr>
          </a:p>
          <a:p>
            <a:pPr eaLnBrk="1" hangingPunct="1">
              <a:spcBef>
                <a:spcPct val="20000"/>
              </a:spcBef>
              <a:buClr>
                <a:schemeClr val="accent1"/>
              </a:buClr>
              <a:buSzPct val="65000"/>
              <a:buFont typeface="Wingdings" pitchFamily="2" charset="2"/>
              <a:buChar char="n"/>
            </a:pPr>
            <a:r>
              <a:rPr lang="en-US" sz="2800" dirty="0">
                <a:latin typeface="Calibri" panose="020F0502020204030204" pitchFamily="34" charset="0"/>
                <a:cs typeface="Calibri" panose="020F0502020204030204" pitchFamily="34" charset="0"/>
              </a:rPr>
              <a:t>  Special needs households</a:t>
            </a:r>
          </a:p>
          <a:p>
            <a:pPr lvl="1" eaLnBrk="1" hangingPunct="1">
              <a:lnSpc>
                <a:spcPts val="2800"/>
              </a:lnSpc>
              <a:spcBef>
                <a:spcPct val="20000"/>
              </a:spcBef>
              <a:buClr>
                <a:schemeClr val="accent2"/>
              </a:buClr>
              <a:buSzPct val="75000"/>
            </a:pPr>
            <a:r>
              <a:rPr lang="en-US" sz="2800" dirty="0">
                <a:latin typeface="Calibri" panose="020F0502020204030204" pitchFamily="34" charset="0"/>
                <a:cs typeface="Calibri" panose="020F0502020204030204" pitchFamily="34" charset="0"/>
              </a:rPr>
              <a:t>Senior citizens, disabled persons, single-parent households</a:t>
            </a:r>
          </a:p>
          <a:p>
            <a:pPr lvl="1" eaLnBrk="1" hangingPunct="1">
              <a:spcBef>
                <a:spcPct val="20000"/>
              </a:spcBef>
              <a:buClr>
                <a:schemeClr val="accent2"/>
              </a:buClr>
              <a:buSzPct val="75000"/>
              <a:buFont typeface="Wingdings" pitchFamily="2" charset="2"/>
              <a:buNone/>
            </a:pPr>
            <a:endParaRPr lang="en-US" sz="1000" dirty="0">
              <a:solidFill>
                <a:schemeClr val="accent1"/>
              </a:solidFill>
              <a:latin typeface="Calibri" panose="020F0502020204030204" pitchFamily="34" charset="0"/>
              <a:cs typeface="Calibri" panose="020F0502020204030204" pitchFamily="34" charset="0"/>
            </a:endParaRPr>
          </a:p>
          <a:p>
            <a:pPr marL="292100" indent="-292100">
              <a:spcBef>
                <a:spcPct val="20000"/>
              </a:spcBef>
              <a:buClr>
                <a:schemeClr val="accent1"/>
              </a:buClr>
              <a:buSzPct val="65000"/>
              <a:buFont typeface="Wingdings" pitchFamily="2" charset="2"/>
              <a:buChar char="n"/>
            </a:pPr>
            <a:r>
              <a:rPr lang="en-US" sz="2800" dirty="0">
                <a:latin typeface="Calibri" panose="020F0502020204030204" pitchFamily="34" charset="0"/>
                <a:cs typeface="Calibri" panose="020F0502020204030204" pitchFamily="34" charset="0"/>
              </a:rPr>
              <a:t>Children of long-time Agoura Hills residents</a:t>
            </a:r>
            <a:endParaRPr lang="en-US" sz="2800" dirty="0">
              <a:solidFill>
                <a:schemeClr val="accent1"/>
              </a:solidFill>
              <a:latin typeface="Calibri" panose="020F0502020204030204" pitchFamily="34" charset="0"/>
              <a:cs typeface="Calibri" panose="020F0502020204030204" pitchFamily="34" charset="0"/>
            </a:endParaRPr>
          </a:p>
        </p:txBody>
      </p:sp>
      <p:sp>
        <p:nvSpPr>
          <p:cNvPr id="179208" name="Text Box 8"/>
          <p:cNvSpPr txBox="1">
            <a:spLocks noChangeArrowheads="1"/>
          </p:cNvSpPr>
          <p:nvPr/>
        </p:nvSpPr>
        <p:spPr bwMode="auto">
          <a:xfrm>
            <a:off x="6858000" y="2209801"/>
            <a:ext cx="3657600" cy="366713"/>
          </a:xfrm>
          <a:prstGeom prst="rect">
            <a:avLst/>
          </a:prstGeom>
          <a:noFill/>
          <a:ln w="9525">
            <a:noFill/>
            <a:miter lim="800000"/>
            <a:headEnd/>
            <a:tailEnd/>
          </a:ln>
          <a:effectLst/>
        </p:spPr>
        <p:txBody>
          <a:bodyPr>
            <a:spAutoFit/>
          </a:bodyPr>
          <a:lstStyle/>
          <a:p>
            <a:pPr>
              <a:spcBef>
                <a:spcPct val="50000"/>
              </a:spcBef>
            </a:pPr>
            <a:endParaRPr lang="en-US">
              <a:latin typeface="Verdana" pitchFamily="34" charset="0"/>
            </a:endParaRPr>
          </a:p>
        </p:txBody>
      </p:sp>
      <p:pic>
        <p:nvPicPr>
          <p:cNvPr id="16" name="Content Placeholder 15">
            <a:extLst>
              <a:ext uri="{FF2B5EF4-FFF2-40B4-BE49-F238E27FC236}">
                <a16:creationId xmlns:a16="http://schemas.microsoft.com/office/drawing/2014/main" id="{756AE62F-1357-4D4F-A399-3C5DDA33587A}"/>
              </a:ext>
            </a:extLst>
          </p:cNvPr>
          <p:cNvPicPr>
            <a:picLocks noGrp="1" noChangeAspect="1"/>
          </p:cNvPicPr>
          <p:nvPr>
            <p:ph sz="quarter" idx="2"/>
          </p:nvPr>
        </p:nvPicPr>
        <p:blipFill>
          <a:blip r:embed="rId3"/>
          <a:stretch>
            <a:fillRect/>
          </a:stretch>
        </p:blipFill>
        <p:spPr>
          <a:xfrm>
            <a:off x="7808886" y="2704433"/>
            <a:ext cx="3466728" cy="2087435"/>
          </a:xfrm>
          <a:prstGeom prst="rect">
            <a:avLst/>
          </a:prstGeom>
          <a:ln>
            <a:solidFill>
              <a:schemeClr val="accent1"/>
            </a:solidFill>
          </a:ln>
        </p:spPr>
      </p:pic>
    </p:spTree>
    <p:extLst>
      <p:ext uri="{BB962C8B-B14F-4D97-AF65-F5344CB8AC3E}">
        <p14:creationId xmlns:p14="http://schemas.microsoft.com/office/powerpoint/2010/main" val="736747249"/>
      </p:ext>
    </p:extLst>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4823</TotalTime>
  <Words>2231</Words>
  <Application>Microsoft Office PowerPoint</Application>
  <PresentationFormat>Widescreen</PresentationFormat>
  <Paragraphs>442</Paragraphs>
  <Slides>64</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Calibri Light</vt:lpstr>
      <vt:lpstr>Gill Sans MT</vt:lpstr>
      <vt:lpstr>Optimum</vt:lpstr>
      <vt:lpstr>Times New Roman</vt:lpstr>
      <vt:lpstr>Verdana</vt:lpstr>
      <vt:lpstr>Wingdings</vt:lpstr>
      <vt:lpstr>Retrospect</vt:lpstr>
      <vt:lpstr>Acrobat Document</vt:lpstr>
      <vt:lpstr>Housing Element  Update </vt:lpstr>
      <vt:lpstr>Housing Element  Update </vt:lpstr>
      <vt:lpstr>PowerPoint Presentation</vt:lpstr>
      <vt:lpstr>Introductions</vt:lpstr>
      <vt:lpstr>Housing Element 101: A Basic Overview </vt:lpstr>
      <vt:lpstr>General Plan Housing Element</vt:lpstr>
      <vt:lpstr>Benefits of HCD Compliance</vt:lpstr>
      <vt:lpstr>PowerPoint Presentation</vt:lpstr>
      <vt:lpstr>Who in Agoura Hills Needs Housing that is Affordable?</vt:lpstr>
      <vt:lpstr>Regional Housing Needs Assessment (RHNA) Allocation</vt:lpstr>
      <vt:lpstr>Regional Housing Needs (RHNA) </vt:lpstr>
      <vt:lpstr>Setting the Table for RHNA</vt:lpstr>
      <vt:lpstr>2014-2021 Housing Element Sites Inventory</vt:lpstr>
      <vt:lpstr> </vt:lpstr>
      <vt:lpstr> </vt:lpstr>
      <vt:lpstr>New Parameters for Sites Inventory</vt:lpstr>
      <vt:lpstr>No Net Loss Law (SB 166)</vt:lpstr>
      <vt:lpstr>Questions or Comments?</vt:lpstr>
      <vt:lpstr>Break</vt:lpstr>
      <vt:lpstr>Questions and Answer Session</vt:lpstr>
      <vt:lpstr>Housing Sites &amp; General Plan Update</vt:lpstr>
      <vt:lpstr>Potential Housing Sites</vt:lpstr>
      <vt:lpstr>Potential Housing Sites</vt:lpstr>
      <vt:lpstr>Agoura Village Specific Plan</vt:lpstr>
      <vt:lpstr>  AVSP &amp; ADUs and RHNA</vt:lpstr>
      <vt:lpstr>Potential Housing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Housing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Inclusionary Housing Policy</vt:lpstr>
      <vt:lpstr>PowerPoint Presentation</vt:lpstr>
      <vt:lpstr>Affordable Housing Overlay (AHO) </vt:lpstr>
      <vt:lpstr>Affordable Housing Overlay (AHO) </vt:lpstr>
      <vt:lpstr>Proposed Approach</vt:lpstr>
      <vt:lpstr>Proposed Approach</vt:lpstr>
      <vt:lpstr>Proposed Approach</vt:lpstr>
      <vt:lpstr>Proposed Approach</vt:lpstr>
      <vt:lpstr>Proposed Approach</vt:lpstr>
      <vt:lpstr>7 General Plan Elements</vt:lpstr>
      <vt:lpstr>PowerPoint Presentation</vt:lpstr>
      <vt:lpstr>Schedule</vt:lpstr>
      <vt:lpstr>PowerPoint Presentation</vt:lpstr>
      <vt:lpstr>Housing Element  Update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Denice Thomas</dc:creator>
  <cp:lastModifiedBy>Allison Cook</cp:lastModifiedBy>
  <cp:revision>492</cp:revision>
  <cp:lastPrinted>2021-08-04T21:29:58Z</cp:lastPrinted>
  <dcterms:created xsi:type="dcterms:W3CDTF">2021-01-12T16:55:01Z</dcterms:created>
  <dcterms:modified xsi:type="dcterms:W3CDTF">2021-08-04T22:16:33Z</dcterms:modified>
</cp:coreProperties>
</file>