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9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96991-7021-449F-8AEA-D70CF245E99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FC58F-463A-420F-A246-929469B1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02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69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2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6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3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90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8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4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3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4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2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9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gourahillscity.org/department/planning-community-development/general-plan/housing" TargetMode="External"/><Relationship Id="rId2" Type="http://schemas.openxmlformats.org/officeDocument/2006/relationships/hyperlink" Target="https://www.agourahillscity.org/department/planning-community-development/general-pla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76200">
            <a:solidFill>
              <a:srgbClr val="007FAC"/>
            </a:solidFill>
          </a:ln>
        </p:spPr>
        <p:txBody>
          <a:bodyPr/>
          <a:lstStyle/>
          <a:p>
            <a:r>
              <a:rPr lang="en-US" dirty="0" smtClean="0"/>
              <a:t>Scoping meeting</a:t>
            </a:r>
            <a:br>
              <a:rPr lang="en-US" dirty="0" smtClean="0"/>
            </a:br>
            <a:r>
              <a:rPr lang="en-US" dirty="0" smtClean="0"/>
              <a:t>general Plan update </a:t>
            </a:r>
            <a:r>
              <a:rPr lang="en-US" dirty="0" err="1" smtClean="0"/>
              <a:t>eir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PLANNING COMMISSION </a:t>
            </a:r>
          </a:p>
          <a:p>
            <a:r>
              <a:rPr lang="en-US" sz="2800" dirty="0" smtClean="0"/>
              <a:t>OCTOBER 21, 2021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5868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694481"/>
            <a:ext cx="7729728" cy="1666754"/>
          </a:xfrm>
          <a:ln w="76200">
            <a:solidFill>
              <a:srgbClr val="007FAC"/>
            </a:solidFill>
          </a:ln>
        </p:spPr>
        <p:txBody>
          <a:bodyPr>
            <a:noAutofit/>
          </a:bodyPr>
          <a:lstStyle/>
          <a:p>
            <a:r>
              <a:rPr lang="en-US" sz="3600" dirty="0" smtClean="0"/>
              <a:t>Infrastructure &amp; community services element(Circulation)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0067" y="3090441"/>
            <a:ext cx="9711158" cy="2893670"/>
          </a:xfrm>
        </p:spPr>
        <p:txBody>
          <a:bodyPr>
            <a:normAutofit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Update policy to reflect Vehicle Miles Travelled (VMT) requirement in assessing traffic impacts (new state requirement, July 2020)</a:t>
            </a:r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21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Safety element</a:t>
            </a:r>
            <a:endParaRPr 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350230"/>
              </p:ext>
            </p:extLst>
          </p:nvPr>
        </p:nvGraphicFramePr>
        <p:xfrm>
          <a:off x="2231136" y="2430685"/>
          <a:ext cx="7729728" cy="4297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729728">
                  <a:extLst>
                    <a:ext uri="{9D8B030D-6E8A-4147-A177-3AD203B41FA5}">
                      <a16:colId xmlns:a16="http://schemas.microsoft.com/office/drawing/2014/main" val="821183650"/>
                    </a:ext>
                  </a:extLst>
                </a:gridCol>
              </a:tblGrid>
              <a:tr h="1085311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State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Requirements to Address or </a:t>
                      </a:r>
                    </a:p>
                    <a:p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Further Address: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825327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3600" dirty="0" smtClean="0"/>
                        <a:t>Wildland and Urban Fires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15297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3600" dirty="0" smtClean="0"/>
                        <a:t>Flooding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896383"/>
                  </a:ext>
                </a:extLst>
              </a:tr>
              <a:tr h="584398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3600" dirty="0" smtClean="0"/>
                        <a:t>Climate Change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257756"/>
                  </a:ext>
                </a:extLst>
              </a:tr>
              <a:tr h="108531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3600" dirty="0" smtClean="0"/>
                        <a:t>Other Hazards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7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966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GPU PROJECT for </a:t>
            </a:r>
            <a:r>
              <a:rPr lang="en-US" sz="4000" dirty="0" err="1" smtClean="0"/>
              <a:t>eir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433" y="2638044"/>
            <a:ext cx="9109276" cy="3101983"/>
          </a:xfrm>
        </p:spPr>
        <p:txBody>
          <a:bodyPr>
            <a:noAutofit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Series of policies and land use designation and zone changes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Not a specific development proposal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Assess impacts of policies and proposed changes in land uses and density</a:t>
            </a:r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38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6690"/>
            <a:ext cx="7729728" cy="1030145"/>
          </a:xfrm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/>
              <a:t>Environmental issues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284042"/>
              </p:ext>
            </p:extLst>
          </p:nvPr>
        </p:nvGraphicFramePr>
        <p:xfrm>
          <a:off x="856526" y="1736207"/>
          <a:ext cx="10463516" cy="49828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31758">
                  <a:extLst>
                    <a:ext uri="{9D8B030D-6E8A-4147-A177-3AD203B41FA5}">
                      <a16:colId xmlns:a16="http://schemas.microsoft.com/office/drawing/2014/main" val="2630715677"/>
                    </a:ext>
                  </a:extLst>
                </a:gridCol>
                <a:gridCol w="5231758">
                  <a:extLst>
                    <a:ext uri="{9D8B030D-6E8A-4147-A177-3AD203B41FA5}">
                      <a16:colId xmlns:a16="http://schemas.microsoft.com/office/drawing/2014/main" val="3275663065"/>
                    </a:ext>
                  </a:extLst>
                </a:gridCol>
              </a:tblGrid>
              <a:tr h="507317">
                <a:tc gridSpan="2"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Issues in GPU 2010 Program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EIR to Be Addressed in EIR: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413404"/>
                  </a:ext>
                </a:extLst>
              </a:tr>
              <a:tr h="50731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Aesthetics &amp; Visual Resources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Noise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608058"/>
                  </a:ext>
                </a:extLst>
              </a:tr>
              <a:tr h="50731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Air Quality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Population &amp; Housing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216649"/>
                  </a:ext>
                </a:extLst>
              </a:tr>
              <a:tr h="50731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Biological Resources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Public Services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385926"/>
                  </a:ext>
                </a:extLst>
              </a:tr>
              <a:tr h="50731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Cultural</a:t>
                      </a:r>
                      <a:r>
                        <a:rPr lang="en-US" sz="2800" baseline="0" dirty="0" smtClean="0"/>
                        <a:t> &amp; Historical Resources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Recreation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03307"/>
                  </a:ext>
                </a:extLst>
              </a:tr>
              <a:tr h="50731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Geology &amp; Soils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Transportation/Traffic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37090"/>
                  </a:ext>
                </a:extLst>
              </a:tr>
              <a:tr h="50731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Hazards</a:t>
                      </a:r>
                      <a:r>
                        <a:rPr lang="en-US" sz="2800" baseline="0" dirty="0" smtClean="0"/>
                        <a:t> &amp; Hazardous Materials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Utilities &amp; Service Systems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55686"/>
                  </a:ext>
                </a:extLst>
              </a:tr>
              <a:tr h="50731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Hydrology &amp; Water Quality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Mineral Resources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056346"/>
                  </a:ext>
                </a:extLst>
              </a:tr>
              <a:tr h="837549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Land Use &amp; Planning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dirty="0" smtClean="0"/>
                        <a:t>GHGs &amp; Climate</a:t>
                      </a:r>
                      <a:r>
                        <a:rPr lang="en-US" sz="2800" baseline="0" dirty="0" smtClean="0"/>
                        <a:t> Change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44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037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601883"/>
            <a:ext cx="7729728" cy="1180617"/>
          </a:xfrm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/>
              <a:t>Environmental issues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135902"/>
              </p:ext>
            </p:extLst>
          </p:nvPr>
        </p:nvGraphicFramePr>
        <p:xfrm>
          <a:off x="856526" y="2349660"/>
          <a:ext cx="10463516" cy="1554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31758">
                  <a:extLst>
                    <a:ext uri="{9D8B030D-6E8A-4147-A177-3AD203B41FA5}">
                      <a16:colId xmlns:a16="http://schemas.microsoft.com/office/drawing/2014/main" val="2630715677"/>
                    </a:ext>
                  </a:extLst>
                </a:gridCol>
                <a:gridCol w="5231758">
                  <a:extLst>
                    <a:ext uri="{9D8B030D-6E8A-4147-A177-3AD203B41FA5}">
                      <a16:colId xmlns:a16="http://schemas.microsoft.com/office/drawing/2014/main" val="3275663065"/>
                    </a:ext>
                  </a:extLst>
                </a:gridCol>
              </a:tblGrid>
              <a:tr h="456428">
                <a:tc gridSpan="2"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New Issues Required to Be Addressed in EIR: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413404"/>
                  </a:ext>
                </a:extLst>
              </a:tr>
              <a:tr h="456428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Energy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Wildfire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608058"/>
                  </a:ext>
                </a:extLst>
              </a:tr>
              <a:tr h="456428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Tribal Consult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216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080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306" y="497712"/>
            <a:ext cx="8588416" cy="1388962"/>
          </a:xfrm>
          <a:ln w="76200">
            <a:solidFill>
              <a:srgbClr val="007FAC"/>
            </a:solidFill>
          </a:ln>
        </p:spPr>
        <p:txBody>
          <a:bodyPr>
            <a:noAutofit/>
          </a:bodyPr>
          <a:lstStyle/>
          <a:p>
            <a:r>
              <a:rPr lang="en-US" sz="4000" dirty="0" smtClean="0"/>
              <a:t>HOW TO PROVIDE COMMENTS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182" y="2176042"/>
            <a:ext cx="10857053" cy="3563986"/>
          </a:xfrm>
        </p:spPr>
        <p:txBody>
          <a:bodyPr>
            <a:noAutofit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Provide oral comments at scoping meeting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Must provide follow up written comments by 11-1-21 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For agencies/entities that received NOP via Certified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M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ail, written comments due within 30 days of CM 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Comments to be focused on items needed to assess in EIR, not on the Project itself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No decision is being made at the scoping meeting</a:t>
            </a:r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38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802" y="2684342"/>
            <a:ext cx="10289894" cy="310198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Draft GPU Elements for public review – </a:t>
            </a:r>
            <a:r>
              <a:rPr lang="en-US" sz="3200" b="1" dirty="0" smtClean="0">
                <a:solidFill>
                  <a:srgbClr val="007FAC"/>
                </a:solidFill>
              </a:rPr>
              <a:t>Dec. 2021</a:t>
            </a:r>
          </a:p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Draft EIR for public comment – </a:t>
            </a:r>
            <a:r>
              <a:rPr lang="en-US" sz="3200" b="1" dirty="0" smtClean="0">
                <a:solidFill>
                  <a:srgbClr val="007FAC"/>
                </a:solidFill>
              </a:rPr>
              <a:t>Early 2022</a:t>
            </a:r>
          </a:p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GPU and EIR reviewed by Planning Commission for recommendation to City Council – </a:t>
            </a:r>
            <a:r>
              <a:rPr lang="en-US" sz="3200" b="1" dirty="0" smtClean="0">
                <a:solidFill>
                  <a:srgbClr val="007FAC"/>
                </a:solidFill>
              </a:rPr>
              <a:t>Spring 2022</a:t>
            </a:r>
          </a:p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GPU to be considered by City Council for approval, and EIR for certification – </a:t>
            </a:r>
            <a:r>
              <a:rPr lang="en-US" sz="3200" b="1" dirty="0" smtClean="0">
                <a:solidFill>
                  <a:srgbClr val="007FAC"/>
                </a:solidFill>
              </a:rPr>
              <a:t>Spring 2022</a:t>
            </a:r>
            <a:endParaRPr lang="en-US" sz="3200" b="1" dirty="0">
              <a:solidFill>
                <a:srgbClr val="007F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9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Recommendation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38044"/>
            <a:ext cx="10348331" cy="3101983"/>
          </a:xfrm>
        </p:spPr>
        <p:txBody>
          <a:bodyPr>
            <a:noAutofit/>
          </a:bodyPr>
          <a:lstStyle/>
          <a:p>
            <a:r>
              <a:rPr lang="en-US" sz="3600" dirty="0" smtClean="0"/>
              <a:t>Hold a public scoping meeting to receive comments on the Environmental Impact Report to be prepared for the General Plan Update. </a:t>
            </a:r>
          </a:p>
          <a:p>
            <a:r>
              <a:rPr lang="en-US" sz="3600" dirty="0" smtClean="0"/>
              <a:t>No decision or action is required of the Planning Commission at this time.</a:t>
            </a:r>
          </a:p>
        </p:txBody>
      </p:sp>
    </p:spTree>
    <p:extLst>
      <p:ext uri="{BB962C8B-B14F-4D97-AF65-F5344CB8AC3E}">
        <p14:creationId xmlns:p14="http://schemas.microsoft.com/office/powerpoint/2010/main" val="882783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915" y="797423"/>
            <a:ext cx="7729728" cy="1188720"/>
          </a:xfrm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Websites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121" y="2638044"/>
            <a:ext cx="9757317" cy="3101983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hlinkClick r:id="rId2"/>
              </a:rPr>
              <a:t>https://</a:t>
            </a:r>
            <a:r>
              <a:rPr lang="en-US" sz="3200" b="1" dirty="0" smtClean="0">
                <a:hlinkClick r:id="rId2"/>
              </a:rPr>
              <a:t>www.agourahillscity.org/department/planning-community-development/general-plan</a:t>
            </a:r>
            <a:r>
              <a:rPr lang="en-US" sz="3200" b="1" dirty="0" smtClean="0"/>
              <a:t> - General Plan Update</a:t>
            </a:r>
          </a:p>
          <a:p>
            <a:endParaRPr lang="en-US" sz="3200" b="1" dirty="0"/>
          </a:p>
          <a:p>
            <a:r>
              <a:rPr lang="en-US" sz="3200" b="1" dirty="0">
                <a:hlinkClick r:id="rId3"/>
              </a:rPr>
              <a:t>https://</a:t>
            </a:r>
            <a:r>
              <a:rPr lang="en-US" sz="3200" b="1" dirty="0" smtClean="0">
                <a:hlinkClick r:id="rId3"/>
              </a:rPr>
              <a:t>www.agourahillscity.org/department/planning-community-development/general-plan/housing</a:t>
            </a:r>
            <a:r>
              <a:rPr lang="en-US" sz="3200" b="1" dirty="0" smtClean="0"/>
              <a:t> - Housing Element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4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purpose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804" y="2638044"/>
            <a:ext cx="10417214" cy="3101983"/>
          </a:xfrm>
        </p:spPr>
        <p:txBody>
          <a:bodyPr>
            <a:normAutofit fontScale="92500" lnSpcReduction="20000"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Receive comments on environmental issues to address in General Plan Update EIR (CEQA req.)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Primarily receive comments from agencies with jurisdiction/reviewing authority over Project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Subsequent to General Plan Update 2010 EIR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Program EIR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7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Autofit/>
          </a:bodyPr>
          <a:lstStyle/>
          <a:p>
            <a:r>
              <a:rPr lang="en-US" sz="4000" dirty="0" smtClean="0"/>
              <a:t>General plan update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205" y="2638044"/>
            <a:ext cx="10741305" cy="3450240"/>
          </a:xfrm>
        </p:spPr>
        <p:txBody>
          <a:bodyPr>
            <a:normAutofit fontScale="92500" lnSpcReduction="20000"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Comprehensive Update to Housing Element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Minor updates to Community Conservation and Development (Land Use), Infrastructure &amp; Community Services (Circulation) Elements – internal consistency with Housing Element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Safety Element Update – meet new state requirements</a:t>
            </a:r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8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Housing element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423" y="2638044"/>
            <a:ext cx="10220445" cy="3612285"/>
          </a:xfrm>
        </p:spPr>
        <p:txBody>
          <a:bodyPr>
            <a:normAutofit fontScale="92500"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20 MF housing sites to meet RHNA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Affordable units to be part of market rate housing projects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Re-zoning &amp; re-designation of GP land use category to Residential Medium Density (RM) in all areas except AVSP (remains PD) and 3 shopping centers on Kanan Road near Thousand Oaks Blvd. (remain CS-MU)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11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Regional housing needs allocation</a:t>
            </a:r>
            <a:endParaRPr 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810853"/>
              </p:ext>
            </p:extLst>
          </p:nvPr>
        </p:nvGraphicFramePr>
        <p:xfrm>
          <a:off x="949123" y="2523279"/>
          <a:ext cx="10174148" cy="38775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32163">
                  <a:extLst>
                    <a:ext uri="{9D8B030D-6E8A-4147-A177-3AD203B41FA5}">
                      <a16:colId xmlns:a16="http://schemas.microsoft.com/office/drawing/2014/main" val="3800848971"/>
                    </a:ext>
                  </a:extLst>
                </a:gridCol>
                <a:gridCol w="3869350">
                  <a:extLst>
                    <a:ext uri="{9D8B030D-6E8A-4147-A177-3AD203B41FA5}">
                      <a16:colId xmlns:a16="http://schemas.microsoft.com/office/drawing/2014/main" val="1465783574"/>
                    </a:ext>
                  </a:extLst>
                </a:gridCol>
                <a:gridCol w="2172635">
                  <a:extLst>
                    <a:ext uri="{9D8B030D-6E8A-4147-A177-3AD203B41FA5}">
                      <a16:colId xmlns:a16="http://schemas.microsoft.com/office/drawing/2014/main" val="2966610595"/>
                    </a:ext>
                  </a:extLst>
                </a:gridCol>
              </a:tblGrid>
              <a:tr h="101498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Income Level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2021 Income 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(3 persons per HH)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Units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228201"/>
                  </a:ext>
                </a:extLst>
              </a:tr>
              <a:tr h="63610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Very Low (&lt;50% AMI)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$53,200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127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26293"/>
                  </a:ext>
                </a:extLst>
              </a:tr>
              <a:tr h="55660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Low (51-80% AMI)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$85,150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337681"/>
                  </a:ext>
                </a:extLst>
              </a:tr>
              <a:tr h="55660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Moderate (81-120% AMI)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$86,400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55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847393"/>
                  </a:ext>
                </a:extLst>
              </a:tr>
              <a:tr h="55660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Above</a:t>
                      </a:r>
                      <a:r>
                        <a:rPr lang="en-US" sz="2800" baseline="0" dirty="0" smtClean="0"/>
                        <a:t> Moderate (&gt;120%)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&gt;$86,400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04431"/>
                  </a:ext>
                </a:extLst>
              </a:tr>
              <a:tr h="556607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318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131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267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8880" y="-1285240"/>
            <a:ext cx="14589760" cy="942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52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8880" y="-1285240"/>
            <a:ext cx="14589760" cy="942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2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7FAC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HOUSING ELEMENT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975" y="2638044"/>
            <a:ext cx="10255169" cy="3101983"/>
          </a:xfrm>
        </p:spPr>
        <p:txBody>
          <a:bodyPr>
            <a:normAutofit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Affordable Housing Overlay Zone – all 20 sites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20-25 housing units/acre density</a:t>
            </a:r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87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694481"/>
            <a:ext cx="7729728" cy="1724627"/>
          </a:xfrm>
          <a:ln w="76200">
            <a:solidFill>
              <a:srgbClr val="007FAC"/>
            </a:solidFill>
          </a:ln>
        </p:spPr>
        <p:txBody>
          <a:bodyPr>
            <a:normAutofit fontScale="90000"/>
          </a:bodyPr>
          <a:lstStyle/>
          <a:p>
            <a:r>
              <a:rPr lang="en-US" sz="4000" dirty="0" smtClean="0"/>
              <a:t>Community conservation and development element (LAND USE)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446" y="2638044"/>
            <a:ext cx="10035250" cy="3101983"/>
          </a:xfrm>
        </p:spPr>
        <p:txBody>
          <a:bodyPr>
            <a:noAutofit/>
          </a:bodyPr>
          <a:lstStyle/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Identify re-designated land use categories on maps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Update tables identifying acres in each category</a:t>
            </a:r>
          </a:p>
          <a:p>
            <a:pPr marL="347663" indent="-347663">
              <a:buFont typeface="Courier New" panose="02070309020205020404" pitchFamily="49" charset="0"/>
              <a:buChar char="o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Add text to describe the Affordable Housing Overlay zone </a:t>
            </a:r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8221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6490</TotalTime>
  <Words>566</Words>
  <Application>Microsoft Office PowerPoint</Application>
  <PresentationFormat>Widescreen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Gill Sans MT</vt:lpstr>
      <vt:lpstr>Wingdings</vt:lpstr>
      <vt:lpstr>Parcel</vt:lpstr>
      <vt:lpstr>Scoping meeting general Plan update eir</vt:lpstr>
      <vt:lpstr>purpose</vt:lpstr>
      <vt:lpstr>General plan update</vt:lpstr>
      <vt:lpstr>Housing element</vt:lpstr>
      <vt:lpstr>Regional housing needs allocation</vt:lpstr>
      <vt:lpstr>PowerPoint Presentation</vt:lpstr>
      <vt:lpstr>PowerPoint Presentation</vt:lpstr>
      <vt:lpstr>HOUSING ELEMENT</vt:lpstr>
      <vt:lpstr>Community conservation and development element (LAND USE)</vt:lpstr>
      <vt:lpstr>Infrastructure &amp; community services element(Circulation)</vt:lpstr>
      <vt:lpstr>Safety element</vt:lpstr>
      <vt:lpstr>GPU PROJECT for eir</vt:lpstr>
      <vt:lpstr>Environmental issues</vt:lpstr>
      <vt:lpstr>Environmental issues</vt:lpstr>
      <vt:lpstr>HOW TO PROVIDE COMMENTS</vt:lpstr>
      <vt:lpstr>Next steps</vt:lpstr>
      <vt:lpstr>Recommendation</vt:lpstr>
      <vt:lpstr>Websites</vt:lpstr>
    </vt:vector>
  </TitlesOfParts>
  <Company>City of Agoura Hills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Scoping meeting general Plan update eir</dc:title>
  <dc:creator>Allison Cook</dc:creator>
  <cp:lastModifiedBy>Allison Cook</cp:lastModifiedBy>
  <cp:revision>45</cp:revision>
  <cp:lastPrinted>2021-10-15T17:53:02Z</cp:lastPrinted>
  <dcterms:created xsi:type="dcterms:W3CDTF">2021-10-13T15:56:00Z</dcterms:created>
  <dcterms:modified xsi:type="dcterms:W3CDTF">2021-10-19T22:11:33Z</dcterms:modified>
</cp:coreProperties>
</file>